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5"/>
    <p:sldMasterId id="2147483672" r:id="rId6"/>
    <p:sldMasterId id="214748367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</p:sldIdLst>
  <p:sldSz cy="6858000" cx="12192000"/>
  <p:notesSz cx="6858000" cy="9144000"/>
  <p:embeddedFontLst>
    <p:embeddedFont>
      <p:font typeface="Work Sans"/>
      <p:regular r:id="rId31"/>
      <p:bold r:id="rId32"/>
      <p:italic r:id="rId33"/>
      <p:boldItalic r:id="rId34"/>
    </p:embeddedFont>
    <p:embeddedFont>
      <p:font typeface="Work Sans Regular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960">
          <p15:clr>
            <a:srgbClr val="9AA0A6"/>
          </p15:clr>
        </p15:guide>
        <p15:guide id="2" pos="360">
          <p15:clr>
            <a:srgbClr val="9AA0A6"/>
          </p15:clr>
        </p15:guide>
        <p15:guide id="3" orient="horz" pos="44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2526AC1-2B44-4093-ACA8-5BF7E0F778B4}">
  <a:tblStyle styleId="{42526AC1-2B44-4093-ACA8-5BF7E0F778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960" orient="horz"/>
        <p:guide pos="360"/>
        <p:guide pos="44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WorkSans-regular.fntdata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font" Target="fonts/WorkSans-italic.fntdata"/><Relationship Id="rId10" Type="http://schemas.openxmlformats.org/officeDocument/2006/relationships/slide" Target="slides/slide2.xml"/><Relationship Id="rId32" Type="http://schemas.openxmlformats.org/officeDocument/2006/relationships/font" Target="fonts/WorkSans-bold.fntdata"/><Relationship Id="rId13" Type="http://schemas.openxmlformats.org/officeDocument/2006/relationships/slide" Target="slides/slide5.xml"/><Relationship Id="rId35" Type="http://schemas.openxmlformats.org/officeDocument/2006/relationships/font" Target="fonts/WorkSansRegular-regular.fntdata"/><Relationship Id="rId12" Type="http://schemas.openxmlformats.org/officeDocument/2006/relationships/slide" Target="slides/slide4.xml"/><Relationship Id="rId34" Type="http://schemas.openxmlformats.org/officeDocument/2006/relationships/font" Target="fonts/WorkSans-boldItalic.fntdata"/><Relationship Id="rId15" Type="http://schemas.openxmlformats.org/officeDocument/2006/relationships/slide" Target="slides/slide7.xml"/><Relationship Id="rId37" Type="http://schemas.openxmlformats.org/officeDocument/2006/relationships/font" Target="fonts/WorkSansRegular-italic.fntdata"/><Relationship Id="rId14" Type="http://schemas.openxmlformats.org/officeDocument/2006/relationships/slide" Target="slides/slide6.xml"/><Relationship Id="rId36" Type="http://schemas.openxmlformats.org/officeDocument/2006/relationships/font" Target="fonts/WorkSansRegular-bold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38" Type="http://schemas.openxmlformats.org/officeDocument/2006/relationships/font" Target="fonts/WorkSansRegular-bold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4497e2749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4497e274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546b833e5_0_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7546b833e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546b833e5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7546b833e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546b833e5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546b833e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546b833e5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546b833e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546b833e5_0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7546b833e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546b833e5_0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7546b833e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546b833e5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546b833e5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dc75b1459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4dc75b145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546b833e5_0_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7546b833e5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849166e0a4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849166e0a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5de304edf_1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g45de304edf_1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49166e0a4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849166e0a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5477bf3e4_1_4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75477bf3e4_1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5477bf3e4_1_4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75477bf3e4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5477bf3e4_1_2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5477bf3e4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48f41541c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48f41541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546b833e5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7546b833e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546b833e5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7546b833e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546b833e5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7546b833e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546b833e5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7546b833e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546b833e5_0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7546b833e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pter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1524000" y="1514475"/>
            <a:ext cx="9144000" cy="21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524000" y="4086221"/>
            <a:ext cx="91440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None/>
              <a:defRPr sz="24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0" name="Google Shape;9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5920" y="169825"/>
            <a:ext cx="1624299" cy="8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pty">
  <p:cSld name="TITLE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5920" y="169825"/>
            <a:ext cx="1624299" cy="8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pty - Section">
  <p:cSld name="TITLE_2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5920" y="169825"/>
            <a:ext cx="1624299" cy="81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042950" y="297699"/>
            <a:ext cx="49674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 Regular"/>
              <a:buNone/>
              <a:defRPr sz="22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2pPr>
            <a:lvl3pPr lvl="2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3pPr>
            <a:lvl4pPr lvl="3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4pPr>
            <a:lvl5pPr lvl="4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5pPr>
            <a:lvl6pPr lvl="5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6pPr>
            <a:lvl7pPr lvl="6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7pPr>
            <a:lvl8pPr lvl="7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8pPr>
            <a:lvl9pPr lvl="8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pter Dark">
  <p:cSld name="TITLE_1">
    <p:bg>
      <p:bgPr>
        <a:solidFill>
          <a:srgbClr val="172026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ctrTitle"/>
          </p:nvPr>
        </p:nvSpPr>
        <p:spPr>
          <a:xfrm>
            <a:off x="1524000" y="1514475"/>
            <a:ext cx="9144000" cy="21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" type="subTitle"/>
          </p:nvPr>
        </p:nvSpPr>
        <p:spPr>
          <a:xfrm>
            <a:off x="1524000" y="4086221"/>
            <a:ext cx="91440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 Regular"/>
              <a:buNone/>
              <a:defRPr sz="24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5920" y="169825"/>
            <a:ext cx="1624299" cy="8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pter Dark 1">
  <p:cSld name="TITLE_1_1">
    <p:bg>
      <p:bgPr>
        <a:solidFill>
          <a:srgbClr val="172026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 rotWithShape="1">
          <a:blip r:embed="rId2">
            <a:alphaModFix/>
          </a:blip>
          <a:srcRect b="29785" l="48298" r="8799" t="13360"/>
          <a:stretch/>
        </p:blipFill>
        <p:spPr>
          <a:xfrm rot="-5400000">
            <a:off x="2662238" y="-2662238"/>
            <a:ext cx="6867525" cy="1219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51" y="1043225"/>
            <a:ext cx="2072949" cy="10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838200" y="508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0" type="dt"/>
          </p:nvPr>
        </p:nvSpPr>
        <p:spPr>
          <a:xfrm>
            <a:off x="838200" y="6356350"/>
            <a:ext cx="9610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pter" type="title">
  <p:cSld name="TITL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ctrTitle"/>
          </p:nvPr>
        </p:nvSpPr>
        <p:spPr>
          <a:xfrm>
            <a:off x="1524000" y="1514475"/>
            <a:ext cx="9144000" cy="21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" type="subTitle"/>
          </p:nvPr>
        </p:nvSpPr>
        <p:spPr>
          <a:xfrm>
            <a:off x="1524000" y="4086221"/>
            <a:ext cx="91440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None/>
              <a:defRPr sz="24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5920" y="169825"/>
            <a:ext cx="1624299" cy="8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pty">
  <p:cSld name="TITLE_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5920" y="169825"/>
            <a:ext cx="1624299" cy="8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pty - Section">
  <p:cSld name="TITLE_2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5920" y="169825"/>
            <a:ext cx="1624299" cy="81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idx="1" type="subTitle"/>
          </p:nvPr>
        </p:nvSpPr>
        <p:spPr>
          <a:xfrm>
            <a:off x="2042950" y="297699"/>
            <a:ext cx="49674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 Regular"/>
              <a:buNone/>
              <a:defRPr sz="22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2pPr>
            <a:lvl3pPr lvl="2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3pPr>
            <a:lvl4pPr lvl="3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4pPr>
            <a:lvl5pPr lvl="4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5pPr>
            <a:lvl6pPr lvl="5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6pPr>
            <a:lvl7pPr lvl="6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7pPr>
            <a:lvl8pPr lvl="7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8pPr>
            <a:lvl9pPr lvl="8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pter Dark">
  <p:cSld name="TITLE_1">
    <p:bg>
      <p:bgPr>
        <a:solidFill>
          <a:srgbClr val="172026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ctrTitle"/>
          </p:nvPr>
        </p:nvSpPr>
        <p:spPr>
          <a:xfrm>
            <a:off x="1524000" y="1514475"/>
            <a:ext cx="9144000" cy="21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" type="subTitle"/>
          </p:nvPr>
        </p:nvSpPr>
        <p:spPr>
          <a:xfrm>
            <a:off x="1524000" y="4086221"/>
            <a:ext cx="91440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 Regular"/>
              <a:buNone/>
              <a:defRPr sz="24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2" name="Google Shape;132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5920" y="169825"/>
            <a:ext cx="1624299" cy="8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pter Dark 1">
  <p:cSld name="TITLE_1_1">
    <p:bg>
      <p:bgPr>
        <a:solidFill>
          <a:srgbClr val="172026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/>
          <p:cNvPicPr preferRelativeResize="0"/>
          <p:nvPr/>
        </p:nvPicPr>
        <p:blipFill rotWithShape="1">
          <a:blip r:embed="rId2">
            <a:alphaModFix/>
          </a:blip>
          <a:srcRect b="29785" l="48298" r="8799" t="13360"/>
          <a:stretch/>
        </p:blipFill>
        <p:spPr>
          <a:xfrm rot="-5400000">
            <a:off x="2662238" y="-2662238"/>
            <a:ext cx="6867525" cy="1219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>
            <p:ph type="ctrTitle"/>
          </p:nvPr>
        </p:nvSpPr>
        <p:spPr>
          <a:xfrm>
            <a:off x="758925" y="619125"/>
            <a:ext cx="10804500" cy="21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Work Sans Regular"/>
              <a:buNone/>
              <a:defRPr sz="54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Work Sans Regular"/>
              <a:buNone/>
              <a:defRPr sz="4400"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Work Sans Regular"/>
              <a:buNone/>
              <a:defRPr sz="4400"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Work Sans Regular"/>
              <a:buNone/>
              <a:defRPr sz="4400"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Work Sans Regular"/>
              <a:buNone/>
              <a:defRPr sz="4400"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Work Sans Regular"/>
              <a:buNone/>
              <a:defRPr sz="4400"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Work Sans Regular"/>
              <a:buNone/>
              <a:defRPr sz="4400"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Work Sans Regular"/>
              <a:buNone/>
              <a:defRPr sz="4400"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Work Sans Regular"/>
              <a:buNone/>
              <a:defRPr sz="4400"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/>
        </p:txBody>
      </p:sp>
      <p:sp>
        <p:nvSpPr>
          <p:cNvPr id="137" name="Google Shape;137;p25"/>
          <p:cNvSpPr txBox="1"/>
          <p:nvPr>
            <p:ph idx="1" type="subTitle"/>
          </p:nvPr>
        </p:nvSpPr>
        <p:spPr>
          <a:xfrm>
            <a:off x="777975" y="3566550"/>
            <a:ext cx="102804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buNone/>
              <a:defRPr sz="2400">
                <a:solidFill>
                  <a:schemeClr val="lt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51" y="1043225"/>
            <a:ext cx="2072949" cy="10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>
          <p15:clr>
            <a:srgbClr val="FA7B17"/>
          </p15:clr>
        </p15:guide>
        <p15:guide id="2" orient="horz">
          <p15:clr>
            <a:srgbClr val="FA7B17"/>
          </p15:clr>
        </p15:guide>
        <p15:guide id="3" orient="horz" pos="4320">
          <p15:clr>
            <a:srgbClr val="FA7B17"/>
          </p15:clr>
        </p15:guide>
        <p15:guide id="4" pos="768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838200" y="508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26"/>
          <p:cNvSpPr txBox="1"/>
          <p:nvPr>
            <p:ph idx="10" type="dt"/>
          </p:nvPr>
        </p:nvSpPr>
        <p:spPr>
          <a:xfrm>
            <a:off x="838200" y="6356350"/>
            <a:ext cx="9610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Work Sans"/>
              <a:buNone/>
              <a:defRPr i="0" sz="4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  <a:defRPr i="0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  <a:defRPr i="0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  <a:defRPr i="0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  <a:defRPr i="0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  <a:defRPr i="0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  <a:defRPr i="0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  <a:defRPr i="0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  <a:defRPr i="0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Char char="•"/>
              <a:defRPr i="0" sz="2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•"/>
              <a:defRPr i="0" sz="2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Char char="•"/>
              <a:defRPr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Work Sans"/>
              <a:buNone/>
              <a:defRPr i="0" sz="4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  <a:defRPr i="0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  <a:defRPr i="0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  <a:defRPr i="0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  <a:defRPr i="0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  <a:defRPr i="0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  <a:defRPr i="0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  <a:defRPr i="0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  <a:defRPr i="0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Char char="•"/>
              <a:defRPr i="0" sz="2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•"/>
              <a:defRPr i="0" sz="2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Char char="•"/>
              <a:defRPr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hyperlink" Target="https://polkadot.js.org/apps/#/explorer" TargetMode="External"/><Relationship Id="rId10" Type="http://schemas.openxmlformats.org/officeDocument/2006/relationships/hyperlink" Target="https://wiki.polkadot.network/docs/en/maintain-nominator" TargetMode="External"/><Relationship Id="rId13" Type="http://schemas.openxmlformats.org/officeDocument/2006/relationships/hyperlink" Target="https://wiki.polkadot.network/docs/en/maintain-index" TargetMode="External"/><Relationship Id="rId12" Type="http://schemas.openxmlformats.org/officeDocument/2006/relationships/hyperlink" Target="https://www.google.com/url?q=https://wiki.polkadot.network/docs/en/build-index&amp;sa=D&amp;ust=1586427021596000&amp;usg=AFQjCNHrtduE1-XpNCylCoWFdAoo8mPBsA" TargetMode="External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olkadot.js.org/apps/#/explorer" TargetMode="External"/><Relationship Id="rId4" Type="http://schemas.openxmlformats.org/officeDocument/2006/relationships/hyperlink" Target="https://polkadot.js.org/apps/#/explorer" TargetMode="External"/><Relationship Id="rId9" Type="http://schemas.openxmlformats.org/officeDocument/2006/relationships/hyperlink" Target="https://wiki.polkadot.network/docs/en/build-node-management" TargetMode="External"/><Relationship Id="rId15" Type="http://schemas.openxmlformats.org/officeDocument/2006/relationships/hyperlink" Target="https://kusama.polkassembly.io/" TargetMode="External"/><Relationship Id="rId14" Type="http://schemas.openxmlformats.org/officeDocument/2006/relationships/hyperlink" Target="http://telemetry.polkadot.io" TargetMode="External"/><Relationship Id="rId17" Type="http://schemas.openxmlformats.org/officeDocument/2006/relationships/hyperlink" Target="http://polkascan.io" TargetMode="External"/><Relationship Id="rId16" Type="http://schemas.openxmlformats.org/officeDocument/2006/relationships/hyperlink" Target="https://polkastats.io/" TargetMode="External"/><Relationship Id="rId5" Type="http://schemas.openxmlformats.org/officeDocument/2006/relationships/hyperlink" Target="https://www.google.com/url?q=https://wiki.polkadot.network/docs/en/build-index&amp;sa=D&amp;ust=1586427021596000&amp;usg=AFQjCNHrtduE1-XpNCylCoWFdAoo8mPBsA" TargetMode="External"/><Relationship Id="rId6" Type="http://schemas.openxmlformats.org/officeDocument/2006/relationships/hyperlink" Target="https://wiki.polkadot.network/docs/en/maintain-index" TargetMode="External"/><Relationship Id="rId18" Type="http://schemas.openxmlformats.org/officeDocument/2006/relationships/hyperlink" Target="https://kusama.subscan.io/" TargetMode="External"/><Relationship Id="rId7" Type="http://schemas.openxmlformats.org/officeDocument/2006/relationships/hyperlink" Target="https://polkadot.js.org/apps/#/explorer" TargetMode="External"/><Relationship Id="rId8" Type="http://schemas.openxmlformats.org/officeDocument/2006/relationships/hyperlink" Target="https://polkadot.js.org/apps/#/explorer" TargetMode="External"/></Relationships>
</file>

<file path=ppt/slides/_rels/slide22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reddit.com/r/dot/comments/d6k8ch/welcome_to_polkadot_start_here/" TargetMode="External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iki.polkadot.network/" TargetMode="External"/><Relationship Id="rId4" Type="http://schemas.openxmlformats.org/officeDocument/2006/relationships/hyperlink" Target="https://polkadot.network/PolkaDotPaper.pdf" TargetMode="External"/><Relationship Id="rId9" Type="http://schemas.openxmlformats.org/officeDocument/2006/relationships/hyperlink" Target="https://riot.im/app/#/room/%23polkadot-watercooler:matrix.org" TargetMode="External"/><Relationship Id="rId5" Type="http://schemas.openxmlformats.org/officeDocument/2006/relationships/hyperlink" Target="https://polkadot.network/lightpaper" TargetMode="External"/><Relationship Id="rId6" Type="http://schemas.openxmlformats.org/officeDocument/2006/relationships/hyperlink" Target="https://polkadot.network/" TargetMode="External"/><Relationship Id="rId7" Type="http://schemas.openxmlformats.org/officeDocument/2006/relationships/hyperlink" Target="https://polkadot.network/faq" TargetMode="External"/><Relationship Id="rId8" Type="http://schemas.openxmlformats.org/officeDocument/2006/relationships/hyperlink" Target="https://substrate.dev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/>
        </p:nvSpPr>
        <p:spPr>
          <a:xfrm>
            <a:off x="758925" y="619125"/>
            <a:ext cx="10804500" cy="21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Parachain Economics</a:t>
            </a:r>
            <a:endParaRPr sz="54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777975" y="3566550"/>
            <a:ext cx="31536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7E6E6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Logan Saether</a:t>
            </a:r>
            <a:br>
              <a:rPr lang="en-US" sz="2400">
                <a:solidFill>
                  <a:srgbClr val="E7E6E6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</a:br>
            <a:r>
              <a:rPr lang="en-US" sz="2400">
                <a:solidFill>
                  <a:srgbClr val="E7E6E6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DeFi Discussions</a:t>
            </a:r>
            <a:endParaRPr sz="2400">
              <a:solidFill>
                <a:srgbClr val="E7E6E6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7E6E6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03-05-2020</a:t>
            </a:r>
            <a:endParaRPr sz="2400">
              <a:solidFill>
                <a:srgbClr val="E7E6E6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idx="4294967295" type="ctrTitle"/>
          </p:nvPr>
        </p:nvSpPr>
        <p:spPr>
          <a:xfrm>
            <a:off x="2042950" y="373900"/>
            <a:ext cx="34131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2200">
                <a:latin typeface="Work Sans Regular"/>
                <a:ea typeface="Work Sans Regular"/>
                <a:cs typeface="Work Sans Regular"/>
                <a:sym typeface="Work Sans Regular"/>
              </a:rPr>
              <a:t>Parachain Slot Auctions</a:t>
            </a:r>
            <a:endParaRPr b="0" sz="46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287" name="Google Shape;287;p36"/>
          <p:cNvSpPr/>
          <p:nvPr/>
        </p:nvSpPr>
        <p:spPr>
          <a:xfrm>
            <a:off x="4322575" y="1976950"/>
            <a:ext cx="1206300" cy="1206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6"/>
          <p:cNvSpPr/>
          <p:nvPr/>
        </p:nvSpPr>
        <p:spPr>
          <a:xfrm>
            <a:off x="5528875" y="1976950"/>
            <a:ext cx="1206300" cy="1206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6"/>
          <p:cNvSpPr/>
          <p:nvPr/>
        </p:nvSpPr>
        <p:spPr>
          <a:xfrm>
            <a:off x="6735175" y="1976950"/>
            <a:ext cx="1206300" cy="1206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6"/>
          <p:cNvSpPr/>
          <p:nvPr/>
        </p:nvSpPr>
        <p:spPr>
          <a:xfrm>
            <a:off x="7941475" y="1976950"/>
            <a:ext cx="1206300" cy="1206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6"/>
          <p:cNvSpPr/>
          <p:nvPr/>
        </p:nvSpPr>
        <p:spPr>
          <a:xfrm>
            <a:off x="5528875" y="3183250"/>
            <a:ext cx="1206300" cy="1206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/>
          <p:nvPr/>
        </p:nvSpPr>
        <p:spPr>
          <a:xfrm>
            <a:off x="6735175" y="3183250"/>
            <a:ext cx="1206300" cy="1206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6"/>
          <p:cNvSpPr/>
          <p:nvPr/>
        </p:nvSpPr>
        <p:spPr>
          <a:xfrm>
            <a:off x="7941475" y="3183250"/>
            <a:ext cx="1206300" cy="1206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9147775" y="3183250"/>
            <a:ext cx="1206300" cy="1206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6"/>
          <p:cNvSpPr/>
          <p:nvPr/>
        </p:nvSpPr>
        <p:spPr>
          <a:xfrm>
            <a:off x="6735175" y="4389550"/>
            <a:ext cx="1206300" cy="1206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6"/>
          <p:cNvSpPr/>
          <p:nvPr/>
        </p:nvSpPr>
        <p:spPr>
          <a:xfrm>
            <a:off x="7941475" y="4389550"/>
            <a:ext cx="1206300" cy="1206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6"/>
          <p:cNvSpPr/>
          <p:nvPr/>
        </p:nvSpPr>
        <p:spPr>
          <a:xfrm>
            <a:off x="9147775" y="4389550"/>
            <a:ext cx="1206300" cy="1206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10354075" y="4389550"/>
            <a:ext cx="1206300" cy="1206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9" name="Google Shape;299;p36"/>
          <p:cNvCxnSpPr/>
          <p:nvPr/>
        </p:nvCxnSpPr>
        <p:spPr>
          <a:xfrm>
            <a:off x="9237075" y="2580100"/>
            <a:ext cx="53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36"/>
          <p:cNvCxnSpPr/>
          <p:nvPr/>
        </p:nvCxnSpPr>
        <p:spPr>
          <a:xfrm>
            <a:off x="10521625" y="3786400"/>
            <a:ext cx="53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36"/>
          <p:cNvCxnSpPr/>
          <p:nvPr/>
        </p:nvCxnSpPr>
        <p:spPr>
          <a:xfrm>
            <a:off x="11655900" y="4992700"/>
            <a:ext cx="53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36"/>
          <p:cNvCxnSpPr/>
          <p:nvPr/>
        </p:nvCxnSpPr>
        <p:spPr>
          <a:xfrm>
            <a:off x="4308625" y="1664225"/>
            <a:ext cx="1234200" cy="0"/>
          </a:xfrm>
          <a:prstGeom prst="straightConnector1">
            <a:avLst/>
          </a:prstGeom>
          <a:noFill/>
          <a:ln cap="flat" cmpd="sng" w="9525">
            <a:solidFill>
              <a:srgbClr val="E6007A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03" name="Google Shape;303;p36"/>
          <p:cNvSpPr txBox="1"/>
          <p:nvPr/>
        </p:nvSpPr>
        <p:spPr>
          <a:xfrm>
            <a:off x="4210850" y="1308775"/>
            <a:ext cx="21333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007A"/>
                </a:solidFill>
                <a:latin typeface="Work Sans"/>
                <a:ea typeface="Work Sans"/>
                <a:cs typeface="Work Sans"/>
                <a:sym typeface="Work Sans"/>
              </a:rPr>
              <a:t>six months</a:t>
            </a:r>
            <a:endParaRPr>
              <a:solidFill>
                <a:srgbClr val="E6007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304" name="Google Shape;304;p36"/>
          <p:cNvGraphicFramePr/>
          <p:nvPr/>
        </p:nvGraphicFramePr>
        <p:xfrm>
          <a:off x="430100" y="146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{42526AC1-2B44-4093-ACA8-5BF7E0F778B4}</a:tableStyleId>
              </a:tblPr>
              <a:tblGrid>
                <a:gridCol w="1042475"/>
                <a:gridCol w="1042475"/>
                <a:gridCol w="1042475"/>
              </a:tblGrid>
              <a:tr h="74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Bidder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Bid Amount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Lease Periods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trike="sngStrike">
                          <a:solidFill>
                            <a:schemeClr val="accent1"/>
                          </a:solidFill>
                        </a:rPr>
                        <a:t>Bob</a:t>
                      </a:r>
                      <a:endParaRPr strike="sng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trike="sngStrike"/>
                        <a:t>200 DOTs</a:t>
                      </a:r>
                      <a:endParaRPr strike="sng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trike="sngStrike"/>
                        <a:t>(2,5)</a:t>
                      </a:r>
                      <a:endParaRPr strike="sng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3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/>
          <p:nvPr/>
        </p:nvSpPr>
        <p:spPr>
          <a:xfrm>
            <a:off x="491800" y="1080125"/>
            <a:ext cx="4573800" cy="4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Parachain slot auctions will use a candle auction mechanism.</a:t>
            </a:r>
            <a:endParaRPr sz="1700"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Regular"/>
              <a:buChar char="●"/>
            </a:pPr>
            <a: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Candle auctions are a type of first-price auction that have a random duration (in other words an unknown close).</a:t>
            </a:r>
            <a:b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</a:br>
            <a:endParaRPr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Regular"/>
              <a:buChar char="●"/>
            </a:pPr>
            <a: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As it’s used in Polkadot the end time will be determined retroactively using the same VRF that is generated by validators and used in BABE.</a:t>
            </a:r>
            <a:b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</a:br>
            <a:endParaRPr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Regular"/>
              <a:buChar char="●"/>
            </a:pPr>
            <a: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The highest bid at the retroactively determined ending time will be the winner.</a:t>
            </a:r>
            <a:b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</a:br>
            <a:endParaRPr sz="1700"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10" name="Google Shape;310;p37"/>
          <p:cNvSpPr txBox="1"/>
          <p:nvPr>
            <p:ph idx="4294967295" type="ctrTitle"/>
          </p:nvPr>
        </p:nvSpPr>
        <p:spPr>
          <a:xfrm>
            <a:off x="2042950" y="373900"/>
            <a:ext cx="34131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2200">
                <a:latin typeface="Work Sans Regular"/>
                <a:ea typeface="Work Sans Regular"/>
                <a:cs typeface="Work Sans Regular"/>
                <a:sym typeface="Work Sans Regular"/>
              </a:rPr>
              <a:t>Candle Auctions</a:t>
            </a:r>
            <a:endParaRPr b="0" sz="46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311" name="Google Shape;3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4373" y="-2150400"/>
            <a:ext cx="5987626" cy="900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/>
          <p:nvPr>
            <p:ph idx="1" type="subTitle"/>
          </p:nvPr>
        </p:nvSpPr>
        <p:spPr>
          <a:xfrm>
            <a:off x="2042950" y="297699"/>
            <a:ext cx="4967400" cy="74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Candle Auctions</a:t>
            </a:r>
            <a:endParaRPr/>
          </a:p>
        </p:txBody>
      </p:sp>
      <p:cxnSp>
        <p:nvCxnSpPr>
          <p:cNvPr id="317" name="Google Shape;317;p38"/>
          <p:cNvCxnSpPr/>
          <p:nvPr/>
        </p:nvCxnSpPr>
        <p:spPr>
          <a:xfrm>
            <a:off x="829915" y="3521911"/>
            <a:ext cx="10638300" cy="0"/>
          </a:xfrm>
          <a:prstGeom prst="straightConnector1">
            <a:avLst/>
          </a:prstGeom>
          <a:noFill/>
          <a:ln cap="flat" cmpd="sng" w="9525">
            <a:solidFill>
              <a:srgbClr val="37474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18" name="Google Shape;318;p38"/>
          <p:cNvCxnSpPr/>
          <p:nvPr/>
        </p:nvCxnSpPr>
        <p:spPr>
          <a:xfrm>
            <a:off x="2567562" y="2580129"/>
            <a:ext cx="0" cy="6897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p38"/>
          <p:cNvCxnSpPr/>
          <p:nvPr/>
        </p:nvCxnSpPr>
        <p:spPr>
          <a:xfrm>
            <a:off x="6602475" y="2580129"/>
            <a:ext cx="0" cy="6897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38"/>
          <p:cNvCxnSpPr/>
          <p:nvPr/>
        </p:nvCxnSpPr>
        <p:spPr>
          <a:xfrm>
            <a:off x="9576259" y="2580129"/>
            <a:ext cx="0" cy="6897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38"/>
          <p:cNvSpPr txBox="1"/>
          <p:nvPr/>
        </p:nvSpPr>
        <p:spPr>
          <a:xfrm>
            <a:off x="2050066" y="2080938"/>
            <a:ext cx="16977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0000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100 DOTs</a:t>
            </a:r>
            <a:endParaRPr>
              <a:solidFill>
                <a:srgbClr val="CC0000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22" name="Google Shape;322;p38"/>
          <p:cNvSpPr txBox="1"/>
          <p:nvPr/>
        </p:nvSpPr>
        <p:spPr>
          <a:xfrm>
            <a:off x="6088678" y="2182013"/>
            <a:ext cx="16977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D85C6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200 DOTs</a:t>
            </a:r>
            <a:endParaRPr>
              <a:solidFill>
                <a:srgbClr val="3D85C6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23" name="Google Shape;323;p38"/>
          <p:cNvSpPr txBox="1"/>
          <p:nvPr/>
        </p:nvSpPr>
        <p:spPr>
          <a:xfrm>
            <a:off x="9095987" y="2182013"/>
            <a:ext cx="16977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AA84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300 DOTs</a:t>
            </a:r>
            <a:endParaRPr>
              <a:solidFill>
                <a:srgbClr val="6AA84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24" name="Google Shape;324;p38"/>
          <p:cNvSpPr/>
          <p:nvPr/>
        </p:nvSpPr>
        <p:spPr>
          <a:xfrm>
            <a:off x="2448172" y="3362737"/>
            <a:ext cx="239100" cy="2391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8"/>
          <p:cNvSpPr/>
          <p:nvPr/>
        </p:nvSpPr>
        <p:spPr>
          <a:xfrm>
            <a:off x="6483006" y="3415663"/>
            <a:ext cx="239100" cy="2391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8"/>
          <p:cNvSpPr/>
          <p:nvPr/>
        </p:nvSpPr>
        <p:spPr>
          <a:xfrm>
            <a:off x="9456790" y="3402422"/>
            <a:ext cx="239100" cy="2391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8"/>
          <p:cNvSpPr txBox="1"/>
          <p:nvPr/>
        </p:nvSpPr>
        <p:spPr>
          <a:xfrm>
            <a:off x="571512" y="3521890"/>
            <a:ext cx="1326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Work Sans"/>
                <a:ea typeface="Work Sans"/>
                <a:cs typeface="Work Sans"/>
                <a:sym typeface="Work Sans"/>
              </a:rPr>
              <a:t>Time -&gt;</a:t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 txBox="1"/>
          <p:nvPr>
            <p:ph idx="1" type="subTitle"/>
          </p:nvPr>
        </p:nvSpPr>
        <p:spPr>
          <a:xfrm>
            <a:off x="2042950" y="297699"/>
            <a:ext cx="4967400" cy="74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Candle Auctions</a:t>
            </a:r>
            <a:endParaRPr/>
          </a:p>
        </p:txBody>
      </p:sp>
      <p:cxnSp>
        <p:nvCxnSpPr>
          <p:cNvPr id="333" name="Google Shape;333;p39"/>
          <p:cNvCxnSpPr/>
          <p:nvPr/>
        </p:nvCxnSpPr>
        <p:spPr>
          <a:xfrm>
            <a:off x="829915" y="3521911"/>
            <a:ext cx="10638300" cy="0"/>
          </a:xfrm>
          <a:prstGeom prst="straightConnector1">
            <a:avLst/>
          </a:prstGeom>
          <a:noFill/>
          <a:ln cap="flat" cmpd="sng" w="9525">
            <a:solidFill>
              <a:srgbClr val="37474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34" name="Google Shape;334;p39"/>
          <p:cNvCxnSpPr/>
          <p:nvPr/>
        </p:nvCxnSpPr>
        <p:spPr>
          <a:xfrm>
            <a:off x="2567562" y="2580129"/>
            <a:ext cx="0" cy="6897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39"/>
          <p:cNvCxnSpPr/>
          <p:nvPr/>
        </p:nvCxnSpPr>
        <p:spPr>
          <a:xfrm>
            <a:off x="6602475" y="2580129"/>
            <a:ext cx="0" cy="6897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39"/>
          <p:cNvCxnSpPr/>
          <p:nvPr/>
        </p:nvCxnSpPr>
        <p:spPr>
          <a:xfrm>
            <a:off x="9576259" y="2580129"/>
            <a:ext cx="0" cy="6897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p39"/>
          <p:cNvSpPr txBox="1"/>
          <p:nvPr/>
        </p:nvSpPr>
        <p:spPr>
          <a:xfrm>
            <a:off x="2050066" y="2080938"/>
            <a:ext cx="16977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0000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100 DOTs</a:t>
            </a:r>
            <a:endParaRPr>
              <a:solidFill>
                <a:srgbClr val="CC0000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38" name="Google Shape;338;p39"/>
          <p:cNvSpPr txBox="1"/>
          <p:nvPr/>
        </p:nvSpPr>
        <p:spPr>
          <a:xfrm>
            <a:off x="6088678" y="2182013"/>
            <a:ext cx="16977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D85C6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200 DOTs</a:t>
            </a:r>
            <a:endParaRPr>
              <a:solidFill>
                <a:srgbClr val="3D85C6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39" name="Google Shape;339;p39"/>
          <p:cNvSpPr txBox="1"/>
          <p:nvPr/>
        </p:nvSpPr>
        <p:spPr>
          <a:xfrm>
            <a:off x="9095987" y="2182013"/>
            <a:ext cx="16977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AA84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300 DOTs</a:t>
            </a:r>
            <a:endParaRPr>
              <a:solidFill>
                <a:srgbClr val="6AA84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40" name="Google Shape;340;p39"/>
          <p:cNvSpPr/>
          <p:nvPr/>
        </p:nvSpPr>
        <p:spPr>
          <a:xfrm>
            <a:off x="2448172" y="3362737"/>
            <a:ext cx="239100" cy="2391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9"/>
          <p:cNvSpPr/>
          <p:nvPr/>
        </p:nvSpPr>
        <p:spPr>
          <a:xfrm>
            <a:off x="6483006" y="3415663"/>
            <a:ext cx="239100" cy="2391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9"/>
          <p:cNvSpPr/>
          <p:nvPr/>
        </p:nvSpPr>
        <p:spPr>
          <a:xfrm>
            <a:off x="9456790" y="3402422"/>
            <a:ext cx="239100" cy="2391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9"/>
          <p:cNvSpPr txBox="1"/>
          <p:nvPr/>
        </p:nvSpPr>
        <p:spPr>
          <a:xfrm>
            <a:off x="571512" y="3521890"/>
            <a:ext cx="1326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Work Sans"/>
                <a:ea typeface="Work Sans"/>
                <a:cs typeface="Work Sans"/>
                <a:sym typeface="Work Sans"/>
              </a:rPr>
              <a:t>Time -&gt;</a:t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4" name="Google Shape;344;p39"/>
          <p:cNvSpPr/>
          <p:nvPr/>
        </p:nvSpPr>
        <p:spPr>
          <a:xfrm>
            <a:off x="11233921" y="3264260"/>
            <a:ext cx="442800" cy="442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5" name="Google Shape;345;p39"/>
          <p:cNvCxnSpPr>
            <a:stCxn id="344" idx="4"/>
          </p:cNvCxnSpPr>
          <p:nvPr/>
        </p:nvCxnSpPr>
        <p:spPr>
          <a:xfrm rot="10800000">
            <a:off x="8633821" y="3707060"/>
            <a:ext cx="2821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39"/>
          <p:cNvCxnSpPr/>
          <p:nvPr/>
        </p:nvCxnSpPr>
        <p:spPr>
          <a:xfrm rot="10800000">
            <a:off x="8634015" y="0"/>
            <a:ext cx="0" cy="7134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39"/>
          <p:cNvSpPr txBox="1"/>
          <p:nvPr/>
        </p:nvSpPr>
        <p:spPr>
          <a:xfrm>
            <a:off x="8925700" y="4208552"/>
            <a:ext cx="2623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Work Sans Regular"/>
                <a:ea typeface="Work Sans Regular"/>
                <a:cs typeface="Work Sans Regular"/>
                <a:sym typeface="Work Sans Regular"/>
              </a:rPr>
              <a:t>VRF determines the ending block</a:t>
            </a:r>
            <a:endParaRPr sz="17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/>
          <p:nvPr/>
        </p:nvSpPr>
        <p:spPr>
          <a:xfrm>
            <a:off x="491800" y="1080125"/>
            <a:ext cx="4573800" cy="4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There is a built-in module for trustlessly crowdfunding parachain slots.</a:t>
            </a:r>
            <a:endParaRPr sz="1700"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Regular"/>
              <a:buChar char="●"/>
            </a:pPr>
            <a: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Contributors can lock their DOTs for a specific parachain and get their tokens back at the end of the term.</a:t>
            </a:r>
            <a:b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</a:br>
            <a:endParaRPr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Regular"/>
              <a:buChar char="●"/>
            </a:pPr>
            <a: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Parachain teams can incentivize this in different ways, such as by minting tokens on the parachain in accordance to the contributions.</a:t>
            </a:r>
            <a:b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</a:br>
            <a:endParaRPr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Regular"/>
              <a:buChar char="●"/>
            </a:pPr>
            <a: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Can be used to run Initial Parachain Offerings (IPOs) without trust.</a:t>
            </a:r>
            <a:endParaRPr sz="1700"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53" name="Google Shape;353;p40"/>
          <p:cNvSpPr txBox="1"/>
          <p:nvPr>
            <p:ph idx="4294967295" type="ctrTitle"/>
          </p:nvPr>
        </p:nvSpPr>
        <p:spPr>
          <a:xfrm>
            <a:off x="2042950" y="373900"/>
            <a:ext cx="37092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2200">
                <a:latin typeface="Work Sans Regular"/>
                <a:ea typeface="Work Sans Regular"/>
                <a:cs typeface="Work Sans Regular"/>
                <a:sym typeface="Work Sans Regular"/>
              </a:rPr>
              <a:t>Crowdfunding Parachains</a:t>
            </a:r>
            <a:endParaRPr b="0" sz="46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354" name="Google Shape;3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800" y="-796500"/>
            <a:ext cx="5103001" cy="765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/>
          <p:nvPr/>
        </p:nvSpPr>
        <p:spPr>
          <a:xfrm>
            <a:off x="491800" y="1080125"/>
            <a:ext cx="4573800" cy="4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Technologically, parathreads have the same properties as parachains. However, the difference is economic.</a:t>
            </a:r>
            <a:endParaRPr sz="1700"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Regular"/>
              <a:buChar char="●"/>
            </a:pPr>
            <a: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While parachains have guaranteed inclusion in every Relay Chain block, parathreads must pay as they go. </a:t>
            </a:r>
            <a:b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</a:br>
            <a:endParaRPr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Regular"/>
              <a:buChar char="●"/>
            </a:pPr>
            <a: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To do this, parathreads will participate in a per-block auction against other parathreads in the pool.</a:t>
            </a:r>
            <a:b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</a:br>
            <a:endParaRPr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Regular"/>
              <a:buChar char="●"/>
            </a:pPr>
            <a: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Parathreads can switch into parachains and vice versa.</a:t>
            </a:r>
            <a:endParaRPr sz="1700"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60" name="Google Shape;360;p41"/>
          <p:cNvSpPr txBox="1"/>
          <p:nvPr>
            <p:ph idx="4294967295" type="ctrTitle"/>
          </p:nvPr>
        </p:nvSpPr>
        <p:spPr>
          <a:xfrm>
            <a:off x="2042950" y="373900"/>
            <a:ext cx="37092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2200">
                <a:latin typeface="Work Sans Regular"/>
                <a:ea typeface="Work Sans Regular"/>
                <a:cs typeface="Work Sans Regular"/>
                <a:sym typeface="Work Sans Regular"/>
              </a:rPr>
              <a:t>Parathread Economics</a:t>
            </a:r>
            <a:endParaRPr b="0" sz="46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361" name="Google Shape;3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400" y="1608450"/>
            <a:ext cx="6821600" cy="34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"/>
          <p:cNvSpPr txBox="1"/>
          <p:nvPr>
            <p:ph idx="1" type="subTitle"/>
          </p:nvPr>
        </p:nvSpPr>
        <p:spPr>
          <a:xfrm>
            <a:off x="2042950" y="297699"/>
            <a:ext cx="4967400" cy="74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Parathread Auctions</a:t>
            </a:r>
            <a:endParaRPr/>
          </a:p>
        </p:txBody>
      </p:sp>
      <p:pic>
        <p:nvPicPr>
          <p:cNvPr id="367" name="Google Shape;3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13" y="1473550"/>
            <a:ext cx="11095176" cy="49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/>
          <p:nvPr/>
        </p:nvSpPr>
        <p:spPr>
          <a:xfrm>
            <a:off x="491800" y="1080091"/>
            <a:ext cx="95940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Parachains are free to implement an incentivization scheme for collators that fits their economic model. There are various options they may choose (or come up with something new).</a:t>
            </a:r>
            <a:endParaRPr sz="17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73" name="Google Shape;373;p43"/>
          <p:cNvSpPr txBox="1"/>
          <p:nvPr/>
        </p:nvSpPr>
        <p:spPr>
          <a:xfrm>
            <a:off x="867300" y="4198300"/>
            <a:ext cx="32520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>
                <a:latin typeface="Work Sans"/>
                <a:ea typeface="Work Sans"/>
                <a:cs typeface="Work Sans"/>
                <a:sym typeface="Work Sans"/>
              </a:rPr>
              <a:t>Transaction Fees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Work Sans"/>
              <a:buChar char="-"/>
            </a:pPr>
            <a:r>
              <a:rPr lang="en-US" sz="1300">
                <a:latin typeface="Work Sans"/>
                <a:ea typeface="Work Sans"/>
                <a:cs typeface="Work Sans"/>
                <a:sym typeface="Work Sans"/>
              </a:rPr>
              <a:t>Transactor pay fees for transactions,</a:t>
            </a:r>
            <a:br>
              <a:rPr lang="en-US" sz="1300">
                <a:latin typeface="Work Sans"/>
                <a:ea typeface="Work Sans"/>
                <a:cs typeface="Work Sans"/>
                <a:sym typeface="Work Sans"/>
              </a:rPr>
            </a:br>
            <a:r>
              <a:rPr lang="en-US" sz="1300">
                <a:latin typeface="Work Sans"/>
                <a:ea typeface="Work Sans"/>
                <a:cs typeface="Work Sans"/>
                <a:sym typeface="Work Sans"/>
              </a:rPr>
              <a:t>these fees go to collators.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Work Sans"/>
              <a:buChar char="-"/>
            </a:pPr>
            <a:r>
              <a:rPr lang="en-US" sz="1300">
                <a:latin typeface="Work Sans"/>
                <a:ea typeface="Work Sans"/>
                <a:cs typeface="Work Sans"/>
                <a:sym typeface="Work Sans"/>
              </a:rPr>
              <a:t>Familiar to most users of blockchains.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4" name="Google Shape;374;p43"/>
          <p:cNvSpPr txBox="1"/>
          <p:nvPr/>
        </p:nvSpPr>
        <p:spPr>
          <a:xfrm>
            <a:off x="4648725" y="4198300"/>
            <a:ext cx="32520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>
                <a:latin typeface="Work Sans"/>
                <a:ea typeface="Work Sans"/>
                <a:cs typeface="Work Sans"/>
                <a:sym typeface="Work Sans"/>
              </a:rPr>
              <a:t>Treasury Subsidies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Work Sans"/>
              <a:buChar char="-"/>
            </a:pPr>
            <a:r>
              <a:rPr lang="en-US" sz="1300">
                <a:latin typeface="Work Sans"/>
                <a:ea typeface="Work Sans"/>
                <a:cs typeface="Work Sans"/>
                <a:sym typeface="Work Sans"/>
              </a:rPr>
              <a:t>The project initially imbues an on-chain treasury with some funds.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Work Sans"/>
              <a:buChar char="-"/>
            </a:pPr>
            <a:r>
              <a:rPr lang="en-US" sz="1300">
                <a:latin typeface="Work Sans"/>
                <a:ea typeface="Work Sans"/>
                <a:cs typeface="Work Sans"/>
                <a:sym typeface="Work Sans"/>
              </a:rPr>
              <a:t>The funds act as a “coinbase” for the collators.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5" name="Google Shape;375;p43"/>
          <p:cNvSpPr txBox="1"/>
          <p:nvPr/>
        </p:nvSpPr>
        <p:spPr>
          <a:xfrm>
            <a:off x="8430150" y="4198300"/>
            <a:ext cx="32520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>
                <a:latin typeface="Work Sans"/>
                <a:ea typeface="Work Sans"/>
                <a:cs typeface="Work Sans"/>
                <a:sym typeface="Work Sans"/>
              </a:rPr>
              <a:t>External Incentives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Work Sans"/>
              <a:buChar char="-"/>
            </a:pPr>
            <a:r>
              <a:rPr lang="en-US" sz="1300">
                <a:latin typeface="Work Sans"/>
                <a:ea typeface="Work Sans"/>
                <a:cs typeface="Work Sans"/>
                <a:sym typeface="Work Sans"/>
              </a:rPr>
              <a:t>The parachain team may bare the costs of running collators themselves and have some external benefit (such as onboarding more users).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6" name="Google Shape;376;p43"/>
          <p:cNvSpPr/>
          <p:nvPr/>
        </p:nvSpPr>
        <p:spPr>
          <a:xfrm>
            <a:off x="4725375" y="2726301"/>
            <a:ext cx="1242300" cy="12423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3"/>
          <p:cNvSpPr/>
          <p:nvPr/>
        </p:nvSpPr>
        <p:spPr>
          <a:xfrm>
            <a:off x="8430150" y="2726301"/>
            <a:ext cx="1242300" cy="12423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3"/>
          <p:cNvSpPr/>
          <p:nvPr/>
        </p:nvSpPr>
        <p:spPr>
          <a:xfrm>
            <a:off x="867300" y="2726301"/>
            <a:ext cx="1242300" cy="12423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3"/>
          <p:cNvSpPr txBox="1"/>
          <p:nvPr>
            <p:ph idx="4294967295" type="ctrTitle"/>
          </p:nvPr>
        </p:nvSpPr>
        <p:spPr>
          <a:xfrm>
            <a:off x="2042950" y="373900"/>
            <a:ext cx="53289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2200">
                <a:latin typeface="Work Sans Regular"/>
                <a:ea typeface="Work Sans Regular"/>
                <a:cs typeface="Work Sans Regular"/>
                <a:sym typeface="Work Sans Regular"/>
              </a:rPr>
              <a:t>Collator Incentivization on Parachains</a:t>
            </a:r>
            <a:endParaRPr b="0" sz="46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380" name="Google Shape;3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00" y="2883600"/>
            <a:ext cx="927700" cy="9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163" y="2816088"/>
            <a:ext cx="1062725" cy="10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8288" y="2944438"/>
            <a:ext cx="806025" cy="8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48675" y="154075"/>
            <a:ext cx="1428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 txBox="1"/>
          <p:nvPr/>
        </p:nvSpPr>
        <p:spPr>
          <a:xfrm>
            <a:off x="491800" y="1080125"/>
            <a:ext cx="4573800" cy="4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How does the incentivization of parathread collators differ?</a:t>
            </a:r>
            <a:endParaRPr sz="1700"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Regular"/>
              <a:buChar char="●"/>
            </a:pPr>
            <a: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Payment options are roughly the same as for parachains, with a few key differences.</a:t>
            </a:r>
            <a:b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</a:br>
            <a:endParaRPr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Regular"/>
              <a:buChar char="●"/>
            </a:pPr>
            <a: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Parathread collators must place bids to validators in DOTs (since this is the only currency the Relay Chain understands).</a:t>
            </a:r>
            <a:b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</a:br>
            <a:endParaRPr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Regular"/>
              <a:buChar char="●"/>
            </a:pPr>
            <a: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Parathread collators can accept any currency, whether this is a parathread native token, or a wrapped version of DOT.</a:t>
            </a:r>
            <a:endParaRPr sz="1700"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89" name="Google Shape;389;p44"/>
          <p:cNvSpPr txBox="1"/>
          <p:nvPr>
            <p:ph idx="4294967295" type="ctrTitle"/>
          </p:nvPr>
        </p:nvSpPr>
        <p:spPr>
          <a:xfrm>
            <a:off x="2042950" y="373900"/>
            <a:ext cx="54963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2200">
                <a:latin typeface="Work Sans Regular"/>
                <a:ea typeface="Work Sans Regular"/>
                <a:cs typeface="Work Sans Regular"/>
                <a:sym typeface="Work Sans Regular"/>
              </a:rPr>
              <a:t>Incentivizing Parathread Collators</a:t>
            </a:r>
            <a:endParaRPr b="0" sz="46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390" name="Google Shape;3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475" y="3777200"/>
            <a:ext cx="2421850" cy="21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2400" y="246200"/>
            <a:ext cx="1428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7E6E6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5"/>
          <p:cNvSpPr txBox="1"/>
          <p:nvPr/>
        </p:nvSpPr>
        <p:spPr>
          <a:xfrm>
            <a:off x="1980150" y="3049200"/>
            <a:ext cx="8231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Work Sans"/>
                <a:ea typeface="Work Sans"/>
                <a:cs typeface="Work Sans"/>
                <a:sym typeface="Work Sans"/>
              </a:rPr>
              <a:t>Designing your own Parachain?</a:t>
            </a:r>
            <a:endParaRPr sz="35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5955825" y="2329325"/>
            <a:ext cx="4368300" cy="28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292B2F"/>
                </a:solidFill>
                <a:latin typeface="Work Sans"/>
                <a:ea typeface="Work Sans"/>
                <a:cs typeface="Work Sans"/>
                <a:sym typeface="Work Sans"/>
              </a:rPr>
              <a:t>Logan Saether</a:t>
            </a:r>
            <a:endParaRPr b="1" sz="2600">
              <a:solidFill>
                <a:srgbClr val="292B2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292B2F"/>
                </a:solidFill>
                <a:latin typeface="Work Sans"/>
                <a:ea typeface="Work Sans"/>
                <a:cs typeface="Work Sans"/>
                <a:sym typeface="Work Sans"/>
              </a:rPr>
              <a:t>Tech Education</a:t>
            </a:r>
            <a:endParaRPr sz="2600">
              <a:solidFill>
                <a:srgbClr val="292B2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292B2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92B2F"/>
                </a:solidFill>
                <a:latin typeface="Work Sans"/>
                <a:ea typeface="Work Sans"/>
                <a:cs typeface="Work Sans"/>
                <a:sym typeface="Work Sans"/>
              </a:rPr>
              <a:t>Twitter: @logansaether</a:t>
            </a:r>
            <a:br>
              <a:rPr lang="en-US" sz="1700">
                <a:solidFill>
                  <a:srgbClr val="292B2F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-US" sz="1700">
                <a:solidFill>
                  <a:srgbClr val="292B2F"/>
                </a:solidFill>
                <a:latin typeface="Work Sans"/>
                <a:ea typeface="Work Sans"/>
                <a:cs typeface="Work Sans"/>
                <a:sym typeface="Work Sans"/>
              </a:rPr>
              <a:t>Telegram: @Saetherlogan</a:t>
            </a:r>
            <a:br>
              <a:rPr lang="en-US" sz="1700">
                <a:solidFill>
                  <a:srgbClr val="292B2F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 sz="2600">
              <a:solidFill>
                <a:srgbClr val="292B2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5" name="Google Shape;155;p28"/>
          <p:cNvSpPr/>
          <p:nvPr/>
        </p:nvSpPr>
        <p:spPr>
          <a:xfrm>
            <a:off x="1556475" y="1769525"/>
            <a:ext cx="3536100" cy="35361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8"/>
          <p:cNvSpPr txBox="1"/>
          <p:nvPr/>
        </p:nvSpPr>
        <p:spPr>
          <a:xfrm>
            <a:off x="1329175" y="3265538"/>
            <a:ext cx="39153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999999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174" y="1471350"/>
            <a:ext cx="3915300" cy="39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6"/>
          <p:cNvSpPr txBox="1"/>
          <p:nvPr/>
        </p:nvSpPr>
        <p:spPr>
          <a:xfrm>
            <a:off x="491800" y="1080091"/>
            <a:ext cx="95940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Here are some of the standard tools for designing the economy from the ground-up.</a:t>
            </a:r>
            <a:endParaRPr sz="17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402" name="Google Shape;402;p46"/>
          <p:cNvSpPr txBox="1"/>
          <p:nvPr/>
        </p:nvSpPr>
        <p:spPr>
          <a:xfrm>
            <a:off x="688575" y="1852725"/>
            <a:ext cx="3252000" cy="41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600">
                <a:latin typeface="Work Sans"/>
                <a:ea typeface="Work Sans"/>
                <a:cs typeface="Work Sans"/>
                <a:sym typeface="Work Sans"/>
              </a:rPr>
              <a:t>Token Types</a:t>
            </a:r>
            <a:endParaRPr b="1" sz="1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-US" sz="1500">
                <a:latin typeface="Work Sans"/>
                <a:ea typeface="Work Sans"/>
                <a:cs typeface="Work Sans"/>
                <a:sym typeface="Work Sans"/>
              </a:rPr>
              <a:t>Utility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-US" sz="1500">
                <a:latin typeface="Work Sans"/>
                <a:ea typeface="Work Sans"/>
                <a:cs typeface="Work Sans"/>
                <a:sym typeface="Work Sans"/>
              </a:rPr>
              <a:t>Asset-Backed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-US" sz="1500">
                <a:latin typeface="Work Sans"/>
                <a:ea typeface="Work Sans"/>
                <a:cs typeface="Work Sans"/>
                <a:sym typeface="Work Sans"/>
              </a:rPr>
              <a:t>Spendable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-US" sz="1500">
                <a:latin typeface="Work Sans"/>
                <a:ea typeface="Work Sans"/>
                <a:cs typeface="Work Sans"/>
                <a:sym typeface="Work Sans"/>
              </a:rPr>
              <a:t>Tradable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-US" sz="1500">
                <a:latin typeface="Work Sans"/>
                <a:ea typeface="Work Sans"/>
                <a:cs typeface="Work Sans"/>
                <a:sym typeface="Work Sans"/>
              </a:rPr>
              <a:t>Fixed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-US" sz="1500">
                <a:latin typeface="Work Sans"/>
                <a:ea typeface="Work Sans"/>
                <a:cs typeface="Work Sans"/>
                <a:sym typeface="Work Sans"/>
              </a:rPr>
              <a:t>Schedule-based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-US" sz="1500">
                <a:latin typeface="Work Sans"/>
                <a:ea typeface="Work Sans"/>
                <a:cs typeface="Work Sans"/>
                <a:sym typeface="Work Sans"/>
              </a:rPr>
              <a:t>Inflationary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-US" sz="1500">
                <a:latin typeface="Work Sans"/>
                <a:ea typeface="Work Sans"/>
                <a:cs typeface="Work Sans"/>
                <a:sym typeface="Work Sans"/>
              </a:rPr>
              <a:t>Burnable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-US" sz="1500">
                <a:latin typeface="Work Sans"/>
                <a:ea typeface="Work Sans"/>
                <a:cs typeface="Work Sans"/>
                <a:sym typeface="Work Sans"/>
              </a:rPr>
              <a:t>Voting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-US" sz="1500">
                <a:latin typeface="Work Sans"/>
                <a:ea typeface="Work Sans"/>
                <a:cs typeface="Work Sans"/>
                <a:sym typeface="Work Sans"/>
              </a:rPr>
              <a:t>Payment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3" name="Google Shape;403;p46"/>
          <p:cNvSpPr txBox="1"/>
          <p:nvPr/>
        </p:nvSpPr>
        <p:spPr>
          <a:xfrm>
            <a:off x="4470000" y="1852725"/>
            <a:ext cx="3252000" cy="40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600">
                <a:latin typeface="Work Sans"/>
                <a:ea typeface="Work Sans"/>
                <a:cs typeface="Work Sans"/>
                <a:sym typeface="Work Sans"/>
              </a:rPr>
              <a:t>Token Distribution</a:t>
            </a:r>
            <a:endParaRPr b="1" sz="1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-US" sz="1500">
                <a:latin typeface="Work Sans"/>
                <a:ea typeface="Work Sans"/>
                <a:cs typeface="Work Sans"/>
                <a:sym typeface="Work Sans"/>
              </a:rPr>
              <a:t>Private Investors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-US" sz="1500">
                <a:latin typeface="Work Sans"/>
                <a:ea typeface="Work Sans"/>
                <a:cs typeface="Work Sans"/>
                <a:sym typeface="Work Sans"/>
              </a:rPr>
              <a:t>Crowdfunding Participants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-US" sz="1500">
                <a:latin typeface="Work Sans"/>
                <a:ea typeface="Work Sans"/>
                <a:cs typeface="Work Sans"/>
                <a:sym typeface="Work Sans"/>
              </a:rPr>
              <a:t>Reserved for treasury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-US" sz="1500">
                <a:latin typeface="Work Sans"/>
                <a:ea typeface="Work Sans"/>
                <a:cs typeface="Work Sans"/>
                <a:sym typeface="Work Sans"/>
              </a:rPr>
              <a:t>Reserved for IPOs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-US" sz="1500">
                <a:latin typeface="Work Sans"/>
                <a:ea typeface="Work Sans"/>
                <a:cs typeface="Work Sans"/>
                <a:sym typeface="Work Sans"/>
              </a:rPr>
              <a:t>Founders &amp; Employees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-US" sz="1500">
                <a:latin typeface="Work Sans"/>
                <a:ea typeface="Work Sans"/>
                <a:cs typeface="Work Sans"/>
                <a:sym typeface="Work Sans"/>
              </a:rPr>
              <a:t>Reserved for Service Providers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-US" sz="1500">
                <a:latin typeface="Work Sans"/>
                <a:ea typeface="Work Sans"/>
                <a:cs typeface="Work Sans"/>
                <a:sym typeface="Work Sans"/>
              </a:rPr>
              <a:t>Reserved for Ecosystem Funding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-US" sz="1500">
                <a:latin typeface="Work Sans"/>
                <a:ea typeface="Work Sans"/>
                <a:cs typeface="Work Sans"/>
                <a:sym typeface="Work Sans"/>
              </a:rPr>
              <a:t>Reserved for Future Fundraising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4" name="Google Shape;404;p46"/>
          <p:cNvSpPr txBox="1"/>
          <p:nvPr/>
        </p:nvSpPr>
        <p:spPr>
          <a:xfrm>
            <a:off x="8251425" y="1852725"/>
            <a:ext cx="3252000" cy="43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600">
                <a:latin typeface="Work Sans"/>
                <a:ea typeface="Work Sans"/>
                <a:cs typeface="Work Sans"/>
                <a:sym typeface="Work Sans"/>
              </a:rPr>
              <a:t>Variables</a:t>
            </a:r>
            <a:endParaRPr b="1" sz="1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-US" sz="1500">
                <a:latin typeface="Work Sans"/>
                <a:ea typeface="Work Sans"/>
                <a:cs typeface="Work Sans"/>
                <a:sym typeface="Work Sans"/>
              </a:rPr>
              <a:t>Inflation Rate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-US" sz="1500">
                <a:latin typeface="Work Sans"/>
                <a:ea typeface="Work Sans"/>
                <a:cs typeface="Work Sans"/>
                <a:sym typeface="Work Sans"/>
              </a:rPr>
              <a:t>Money Supply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-US" sz="1500">
                <a:latin typeface="Work Sans"/>
                <a:ea typeface="Work Sans"/>
                <a:cs typeface="Work Sans"/>
                <a:sym typeface="Work Sans"/>
              </a:rPr>
              <a:t>Protocol Payouts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-US" sz="1500">
                <a:latin typeface="Work Sans"/>
                <a:ea typeface="Work Sans"/>
                <a:cs typeface="Work Sans"/>
                <a:sym typeface="Work Sans"/>
              </a:rPr>
              <a:t>Block Rewards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-US" sz="1500">
                <a:latin typeface="Work Sans"/>
                <a:ea typeface="Work Sans"/>
                <a:cs typeface="Work Sans"/>
                <a:sym typeface="Work Sans"/>
              </a:rPr>
              <a:t>Others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-US" sz="1500">
                <a:latin typeface="Work Sans"/>
                <a:ea typeface="Work Sans"/>
                <a:cs typeface="Work Sans"/>
                <a:sym typeface="Work Sans"/>
              </a:rPr>
              <a:t>Deposits and Costs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-US" sz="1500">
                <a:latin typeface="Work Sans"/>
                <a:ea typeface="Work Sans"/>
                <a:cs typeface="Work Sans"/>
                <a:sym typeface="Work Sans"/>
              </a:rPr>
              <a:t>Distribution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5" name="Google Shape;405;p46"/>
          <p:cNvSpPr txBox="1"/>
          <p:nvPr>
            <p:ph idx="4294967295" type="ctrTitle"/>
          </p:nvPr>
        </p:nvSpPr>
        <p:spPr>
          <a:xfrm>
            <a:off x="2042950" y="373900"/>
            <a:ext cx="53289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2200">
                <a:latin typeface="Work Sans Regular"/>
                <a:ea typeface="Work Sans Regular"/>
                <a:cs typeface="Work Sans Regular"/>
                <a:sym typeface="Work Sans Regular"/>
              </a:rPr>
              <a:t>Parachain Economy Toolbox</a:t>
            </a:r>
            <a:endParaRPr b="0" sz="46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7"/>
          <p:cNvSpPr txBox="1"/>
          <p:nvPr>
            <p:ph idx="4294967295" type="ctrTitle"/>
          </p:nvPr>
        </p:nvSpPr>
        <p:spPr>
          <a:xfrm>
            <a:off x="2042950" y="373900"/>
            <a:ext cx="4573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latin typeface="Work Sans Regular"/>
                <a:ea typeface="Work Sans Regular"/>
                <a:cs typeface="Work Sans Regular"/>
                <a:sym typeface="Work Sans Regular"/>
              </a:rPr>
              <a:t>Get Involved !</a:t>
            </a:r>
            <a:endParaRPr sz="22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411" name="Google Shape;411;p47"/>
          <p:cNvSpPr txBox="1"/>
          <p:nvPr/>
        </p:nvSpPr>
        <p:spPr>
          <a:xfrm>
            <a:off x="1127475" y="1683750"/>
            <a:ext cx="2515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R</a:t>
            </a:r>
            <a:r>
              <a:rPr b="1" lang="en-US" sz="1700">
                <a:highlight>
                  <a:srgbClr val="FFFFFF"/>
                </a:highlight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/>
              </a:rPr>
              <a:t>un </a:t>
            </a:r>
            <a:r>
              <a:rPr b="1" i="0" lang="en-US" sz="1700" u="none" cap="none" strike="noStrike">
                <a:highlight>
                  <a:srgbClr val="FFFFFF"/>
                </a:highlight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/>
              </a:rPr>
              <a:t>a node</a:t>
            </a:r>
            <a:r>
              <a:rPr lang="en-US" sz="1700">
                <a:highlight>
                  <a:srgbClr val="FFFFFF"/>
                </a:highlight>
                <a:latin typeface="Work Sans Regular"/>
                <a:ea typeface="Work Sans Regular"/>
                <a:cs typeface="Work Sans Regular"/>
                <a:sym typeface="Work Sans Regular"/>
              </a:rPr>
              <a:t> or </a:t>
            </a:r>
            <a:r>
              <a:rPr b="1" lang="en-US" sz="1700"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nominate a validator</a:t>
            </a:r>
            <a:r>
              <a:rPr lang="en-US" sz="1700">
                <a:highlight>
                  <a:srgbClr val="FFFFFF"/>
                </a:highlight>
                <a:latin typeface="Work Sans Regular"/>
                <a:ea typeface="Work Sans Regular"/>
                <a:cs typeface="Work Sans Regular"/>
                <a:sym typeface="Work Sans Regular"/>
              </a:rPr>
              <a:t>.</a:t>
            </a:r>
            <a:endParaRPr b="1" sz="1700"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2" name="Google Shape;412;p47"/>
          <p:cNvSpPr txBox="1"/>
          <p:nvPr/>
        </p:nvSpPr>
        <p:spPr>
          <a:xfrm>
            <a:off x="17086350" y="3358256"/>
            <a:ext cx="17277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7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Builder’s Portal</a:t>
            </a:r>
            <a:endParaRPr sz="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7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6"/>
              </a:rPr>
              <a:t>Network Maintainers</a:t>
            </a:r>
            <a:endParaRPr sz="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3" name="Google Shape;413;p47"/>
          <p:cNvSpPr txBox="1"/>
          <p:nvPr/>
        </p:nvSpPr>
        <p:spPr>
          <a:xfrm>
            <a:off x="16536450" y="2243022"/>
            <a:ext cx="2827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1500" u="none" cap="none" strike="noStrike">
                <a:highlight>
                  <a:srgbClr val="FFFFFF"/>
                </a:highlight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7"/>
              </a:rPr>
              <a:t>Inte</a:t>
            </a:r>
            <a:r>
              <a:rPr lang="en-US" sz="1500">
                <a:highlight>
                  <a:srgbClr val="FFFFFF"/>
                </a:highlight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8"/>
              </a:rPr>
              <a:t>ract with Polkadot </a:t>
            </a:r>
            <a:r>
              <a:rPr lang="en-US" sz="1500"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by being a builder or network maintainer</a:t>
            </a:r>
            <a:endParaRPr sz="1500"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4" name="Google Shape;414;p47"/>
          <p:cNvSpPr txBox="1"/>
          <p:nvPr/>
        </p:nvSpPr>
        <p:spPr>
          <a:xfrm>
            <a:off x="4623750" y="1683750"/>
            <a:ext cx="29445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highlight>
                  <a:srgbClr val="FFFFFF"/>
                </a:highlight>
                <a:latin typeface="Work Sans Regular"/>
                <a:ea typeface="Work Sans Regular"/>
                <a:cs typeface="Work Sans Regular"/>
                <a:sym typeface="Work Sans Regular"/>
              </a:rPr>
              <a:t>Use the </a:t>
            </a:r>
            <a:r>
              <a:rPr b="1" lang="en-US" sz="1700"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web-based application</a:t>
            </a:r>
            <a:r>
              <a:rPr lang="en-US" sz="1700">
                <a:highlight>
                  <a:srgbClr val="FFFFFF"/>
                </a:highlight>
                <a:latin typeface="Work Sans Regular"/>
                <a:ea typeface="Work Sans Regular"/>
                <a:cs typeface="Work Sans Regular"/>
                <a:sym typeface="Work Sans Regular"/>
              </a:rPr>
              <a:t> to perform network tasks</a:t>
            </a:r>
            <a:endParaRPr sz="1700">
              <a:highlight>
                <a:srgbClr val="FFFFFF"/>
              </a:highlight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415" name="Google Shape;415;p47"/>
          <p:cNvSpPr txBox="1"/>
          <p:nvPr/>
        </p:nvSpPr>
        <p:spPr>
          <a:xfrm>
            <a:off x="8334525" y="1683750"/>
            <a:ext cx="29445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highlight>
                  <a:srgbClr val="FFFFFF"/>
                </a:highlight>
                <a:latin typeface="Work Sans Regular"/>
                <a:ea typeface="Work Sans Regular"/>
                <a:cs typeface="Work Sans Regular"/>
                <a:sym typeface="Work Sans Regular"/>
              </a:rPr>
              <a:t>Become a </a:t>
            </a:r>
            <a:r>
              <a:rPr b="1" lang="en-US" sz="1700"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builder</a:t>
            </a:r>
            <a:r>
              <a:rPr lang="en-US" sz="1700">
                <a:highlight>
                  <a:srgbClr val="FFFFFF"/>
                </a:highlight>
                <a:latin typeface="Work Sans Regular"/>
                <a:ea typeface="Work Sans Regular"/>
                <a:cs typeface="Work Sans Regular"/>
                <a:sym typeface="Work Sans Regular"/>
              </a:rPr>
              <a:t> or </a:t>
            </a:r>
            <a:r>
              <a:rPr b="1" lang="en-US" sz="1700"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network maintainer</a:t>
            </a:r>
            <a:endParaRPr b="1" sz="1700"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6" name="Google Shape;416;p47"/>
          <p:cNvSpPr txBox="1"/>
          <p:nvPr/>
        </p:nvSpPr>
        <p:spPr>
          <a:xfrm>
            <a:off x="665025" y="4101650"/>
            <a:ext cx="3440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highlight>
                  <a:srgbClr val="FFFFFF"/>
                </a:highlight>
                <a:latin typeface="Work Sans Regular"/>
                <a:ea typeface="Work Sans Regular"/>
                <a:cs typeface="Work Sans Regular"/>
                <a:sym typeface="Work Sans Regular"/>
              </a:rPr>
              <a:t>See the </a:t>
            </a:r>
            <a:r>
              <a:rPr b="1" lang="en-US" sz="1700"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governance proposals</a:t>
            </a:r>
            <a:r>
              <a:rPr lang="en-US" sz="1700">
                <a:highlight>
                  <a:srgbClr val="FFFFFF"/>
                </a:highlight>
                <a:latin typeface="Work Sans Regular"/>
                <a:ea typeface="Work Sans Regular"/>
                <a:cs typeface="Work Sans Regular"/>
                <a:sym typeface="Work Sans Regular"/>
              </a:rPr>
              <a:t> and </a:t>
            </a:r>
            <a:r>
              <a:rPr b="1" lang="en-US" sz="1700"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validator dashboard</a:t>
            </a:r>
            <a:endParaRPr b="1" sz="1700"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7" name="Google Shape;417;p47"/>
          <p:cNvSpPr txBox="1"/>
          <p:nvPr/>
        </p:nvSpPr>
        <p:spPr>
          <a:xfrm>
            <a:off x="4867275" y="4101650"/>
            <a:ext cx="24573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highlight>
                  <a:srgbClr val="FFFFFF"/>
                </a:highlight>
                <a:latin typeface="Work Sans Regular"/>
                <a:ea typeface="Work Sans Regular"/>
                <a:cs typeface="Work Sans Regular"/>
                <a:sym typeface="Work Sans Regular"/>
              </a:rPr>
              <a:t>Visit the </a:t>
            </a: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Work Sans Regular"/>
                <a:ea typeface="Work Sans Regular"/>
                <a:cs typeface="Work Sans Regular"/>
                <a:sym typeface="Work Sans Regular"/>
              </a:rPr>
              <a:t>Polkadot’s </a:t>
            </a:r>
            <a:r>
              <a:rPr b="1" lang="en-US" sz="1700"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block explorer</a:t>
            </a:r>
            <a:r>
              <a:rPr lang="en-US" sz="1700">
                <a:highlight>
                  <a:srgbClr val="FFFFFF"/>
                </a:highlight>
                <a:latin typeface="Work Sans Regular"/>
                <a:ea typeface="Work Sans Regular"/>
                <a:cs typeface="Work Sans Regular"/>
                <a:sym typeface="Work Sans Regular"/>
              </a:rPr>
              <a:t>.</a:t>
            </a:r>
            <a:endParaRPr sz="1700">
              <a:highlight>
                <a:srgbClr val="FFFFFF"/>
              </a:highlight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418" name="Google Shape;418;p47"/>
          <p:cNvSpPr txBox="1"/>
          <p:nvPr/>
        </p:nvSpPr>
        <p:spPr>
          <a:xfrm>
            <a:off x="8516625" y="4101650"/>
            <a:ext cx="25800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highlight>
                  <a:srgbClr val="FFFFFF"/>
                </a:highlight>
                <a:latin typeface="Work Sans Regular"/>
                <a:ea typeface="Work Sans Regular"/>
                <a:cs typeface="Work Sans Regular"/>
                <a:sym typeface="Work Sans Regular"/>
              </a:rPr>
              <a:t>Check the list and map of </a:t>
            </a:r>
            <a:r>
              <a:rPr b="1" lang="en-US" sz="1700"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all running nodes</a:t>
            </a:r>
            <a:r>
              <a:rPr lang="en-US" sz="1700">
                <a:highlight>
                  <a:srgbClr val="FFFFFF"/>
                </a:highlight>
                <a:latin typeface="Work Sans Regular"/>
                <a:ea typeface="Work Sans Regular"/>
                <a:cs typeface="Work Sans Regular"/>
                <a:sym typeface="Work Sans Regular"/>
              </a:rPr>
              <a:t>.</a:t>
            </a:r>
            <a:endParaRPr sz="1700">
              <a:highlight>
                <a:srgbClr val="FFFFFF"/>
              </a:highlight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419" name="Google Shape;419;p47"/>
          <p:cNvSpPr txBox="1"/>
          <p:nvPr/>
        </p:nvSpPr>
        <p:spPr>
          <a:xfrm>
            <a:off x="1127475" y="2455725"/>
            <a:ext cx="25155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u="sng">
                <a:solidFill>
                  <a:srgbClr val="E6007A"/>
                </a:solidFill>
                <a:latin typeface="Work Sans"/>
                <a:ea typeface="Work Sans"/>
                <a:cs typeface="Work Sans"/>
                <a:sym typeface="Work Sans"/>
                <a:hlinkClick r:id="rId9"/>
              </a:rPr>
              <a:t>Node management</a:t>
            </a:r>
            <a:endParaRPr sz="1200">
              <a:solidFill>
                <a:srgbClr val="E6007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200">
              <a:solidFill>
                <a:srgbClr val="E6007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200" u="sng">
                <a:solidFill>
                  <a:srgbClr val="E6007A"/>
                </a:solidFill>
                <a:latin typeface="Work Sans"/>
                <a:ea typeface="Work Sans"/>
                <a:cs typeface="Work Sans"/>
                <a:sym typeface="Work Sans"/>
                <a:hlinkClick r:id="rId10"/>
              </a:rPr>
              <a:t>Nomination Guide</a:t>
            </a:r>
            <a:endParaRPr sz="1200">
              <a:solidFill>
                <a:srgbClr val="E6007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200">
              <a:solidFill>
                <a:srgbClr val="E6007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200">
              <a:solidFill>
                <a:srgbClr val="E6007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0" name="Google Shape;420;p47"/>
          <p:cNvSpPr txBox="1"/>
          <p:nvPr/>
        </p:nvSpPr>
        <p:spPr>
          <a:xfrm>
            <a:off x="4999787" y="2790175"/>
            <a:ext cx="21924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US" sz="1200" u="sng" cap="none" strike="noStrike">
                <a:solidFill>
                  <a:srgbClr val="E6007A"/>
                </a:solidFill>
                <a:latin typeface="Work Sans"/>
                <a:ea typeface="Work Sans"/>
                <a:cs typeface="Work Sans"/>
                <a:sym typeface="Work Sans"/>
                <a:hlinkClick r:id="rId11"/>
              </a:rPr>
              <a:t>Polkadot user interface</a:t>
            </a:r>
            <a:endParaRPr i="0" sz="1200" u="none" cap="none" strike="noStrike">
              <a:solidFill>
                <a:srgbClr val="E6007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1" name="Google Shape;421;p47"/>
          <p:cNvSpPr txBox="1"/>
          <p:nvPr/>
        </p:nvSpPr>
        <p:spPr>
          <a:xfrm>
            <a:off x="8710500" y="2400475"/>
            <a:ext cx="21924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u="sng">
                <a:solidFill>
                  <a:srgbClr val="E6007A"/>
                </a:solidFill>
                <a:latin typeface="Work Sans"/>
                <a:ea typeface="Work Sans"/>
                <a:cs typeface="Work Sans"/>
                <a:sym typeface="Work Sans"/>
                <a:hlinkClick r:id="rId12"/>
              </a:rPr>
              <a:t>Builder’s Portal</a:t>
            </a:r>
            <a:endParaRPr sz="1200">
              <a:solidFill>
                <a:srgbClr val="E6007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200">
              <a:solidFill>
                <a:srgbClr val="E6007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u="sng">
                <a:solidFill>
                  <a:srgbClr val="E6007A"/>
                </a:solidFill>
                <a:latin typeface="Work Sans"/>
                <a:ea typeface="Work Sans"/>
                <a:cs typeface="Work Sans"/>
                <a:sym typeface="Work Sans"/>
                <a:hlinkClick r:id="rId13"/>
              </a:rPr>
              <a:t>Network Maintainers</a:t>
            </a:r>
            <a:endParaRPr sz="1200">
              <a:solidFill>
                <a:srgbClr val="E6007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2" name="Google Shape;422;p47"/>
          <p:cNvSpPr txBox="1"/>
          <p:nvPr/>
        </p:nvSpPr>
        <p:spPr>
          <a:xfrm>
            <a:off x="8486925" y="5111000"/>
            <a:ext cx="27918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US" sz="1200" u="sng" cap="none" strike="noStrike">
                <a:solidFill>
                  <a:srgbClr val="E6007A"/>
                </a:solidFill>
                <a:latin typeface="Work Sans"/>
                <a:ea typeface="Work Sans"/>
                <a:cs typeface="Work Sans"/>
                <a:sym typeface="Work Sans"/>
                <a:hlinkClick r:id="rId14"/>
              </a:rPr>
              <a:t>Telemetry user interface.</a:t>
            </a:r>
            <a:endParaRPr i="0" sz="1200" u="none" cap="none" strike="noStrike">
              <a:solidFill>
                <a:srgbClr val="E6007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3" name="Google Shape;423;p47"/>
          <p:cNvSpPr txBox="1"/>
          <p:nvPr/>
        </p:nvSpPr>
        <p:spPr>
          <a:xfrm>
            <a:off x="912975" y="4966550"/>
            <a:ext cx="29445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u="sng">
                <a:solidFill>
                  <a:srgbClr val="E6007A"/>
                </a:solidFill>
                <a:latin typeface="Work Sans"/>
                <a:ea typeface="Work Sans"/>
                <a:cs typeface="Work Sans"/>
                <a:sym typeface="Work Sans"/>
                <a:hlinkClick r:id="rId15"/>
              </a:rPr>
              <a:t>Polkassembly</a:t>
            </a:r>
            <a:endParaRPr sz="1200">
              <a:solidFill>
                <a:srgbClr val="E6007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200">
              <a:solidFill>
                <a:srgbClr val="E6007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200" u="sng">
                <a:solidFill>
                  <a:srgbClr val="E6007A"/>
                </a:solidFill>
                <a:latin typeface="Work Sans"/>
                <a:ea typeface="Work Sans"/>
                <a:cs typeface="Work Sans"/>
                <a:sym typeface="Work Sans"/>
                <a:hlinkClick r:id="rId16"/>
              </a:rPr>
              <a:t>Polkastats</a:t>
            </a:r>
            <a:endParaRPr sz="1200">
              <a:solidFill>
                <a:srgbClr val="E6007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200">
              <a:solidFill>
                <a:srgbClr val="E6007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4" name="Google Shape;424;p47"/>
          <p:cNvSpPr txBox="1"/>
          <p:nvPr/>
        </p:nvSpPr>
        <p:spPr>
          <a:xfrm>
            <a:off x="5232150" y="4966560"/>
            <a:ext cx="17277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US" sz="1200" u="sng" cap="none" strike="noStrike">
                <a:solidFill>
                  <a:srgbClr val="E6007A"/>
                </a:solidFill>
                <a:latin typeface="Work Sans"/>
                <a:ea typeface="Work Sans"/>
                <a:cs typeface="Work Sans"/>
                <a:sym typeface="Work Sans"/>
                <a:hlinkClick r:id="rId17"/>
              </a:rPr>
              <a:t>Polkascan</a:t>
            </a:r>
            <a:endParaRPr sz="1200">
              <a:solidFill>
                <a:srgbClr val="E6007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200">
              <a:solidFill>
                <a:srgbClr val="E6007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200" u="sng">
                <a:solidFill>
                  <a:srgbClr val="E6007A"/>
                </a:solidFill>
                <a:latin typeface="Work Sans"/>
                <a:ea typeface="Work Sans"/>
                <a:cs typeface="Work Sans"/>
                <a:sym typeface="Work Sans"/>
                <a:hlinkClick r:id="rId18"/>
              </a:rPr>
              <a:t>Subscan</a:t>
            </a:r>
            <a:endParaRPr sz="1200">
              <a:solidFill>
                <a:srgbClr val="E6007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8"/>
          <p:cNvSpPr txBox="1"/>
          <p:nvPr/>
        </p:nvSpPr>
        <p:spPr>
          <a:xfrm>
            <a:off x="1914525" y="2268625"/>
            <a:ext cx="33909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  <a:hlinkClick r:id="rId3"/>
              </a:rPr>
              <a:t>Wiki</a:t>
            </a:r>
            <a:endParaRPr sz="2800" u="sng"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  <a:hlinkClick r:id="rId4"/>
              </a:rPr>
              <a:t>White paper</a:t>
            </a:r>
            <a:endParaRPr sz="2800" u="sng"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  <a:hlinkClick r:id="rId5"/>
              </a:rPr>
              <a:t>Light paper</a:t>
            </a:r>
            <a:endParaRPr sz="2800" u="sng"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  <a:hlinkClick r:id="rId6"/>
              </a:rPr>
              <a:t>Website</a:t>
            </a:r>
            <a:endParaRPr sz="2800" u="sng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430" name="Google Shape;430;p48"/>
          <p:cNvSpPr txBox="1"/>
          <p:nvPr/>
        </p:nvSpPr>
        <p:spPr>
          <a:xfrm>
            <a:off x="5915025" y="2268625"/>
            <a:ext cx="44196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  <a:hlinkClick r:id="rId7"/>
              </a:rPr>
              <a:t>FAQs</a:t>
            </a:r>
            <a:endParaRPr sz="2800" u="sng"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  <a:hlinkClick r:id="rId8"/>
              </a:rPr>
              <a:t>Substrate Dev Hub</a:t>
            </a:r>
            <a:endParaRPr sz="2000" u="sng"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  <a:hlinkClick r:id="rId9"/>
              </a:rPr>
              <a:t>Connect with the team</a:t>
            </a:r>
            <a:endParaRPr sz="2000" u="sng"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  <a:hlinkClick r:id="rId10"/>
              </a:rPr>
              <a:t>Additional Resources</a:t>
            </a:r>
            <a:endParaRPr sz="2800" u="sng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 u="sng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431" name="Google Shape;431;p48"/>
          <p:cNvSpPr txBox="1"/>
          <p:nvPr/>
        </p:nvSpPr>
        <p:spPr>
          <a:xfrm>
            <a:off x="2042950" y="373900"/>
            <a:ext cx="4573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 </a:t>
            </a:r>
            <a:r>
              <a:rPr lang="en-US" sz="22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Learn More</a:t>
            </a:r>
            <a:endParaRPr sz="46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350" y="2432888"/>
            <a:ext cx="8839200" cy="4425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>
            <p:ph idx="4294967295" type="ctrTitle"/>
          </p:nvPr>
        </p:nvSpPr>
        <p:spPr>
          <a:xfrm>
            <a:off x="1890550" y="373900"/>
            <a:ext cx="4573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2200">
                <a:latin typeface="Work Sans Regular"/>
                <a:ea typeface="Work Sans Regular"/>
                <a:cs typeface="Work Sans Regular"/>
                <a:sym typeface="Work Sans Regular"/>
              </a:rPr>
              <a:t>What are parachain economics?</a:t>
            </a:r>
            <a:endParaRPr b="0" sz="46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491800" y="1080125"/>
            <a:ext cx="4573800" cy="4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In Polkadot there is an economic </a:t>
            </a:r>
            <a:r>
              <a:rPr lang="en-US" sz="17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separation</a:t>
            </a:r>
            <a:r>
              <a:rPr lang="en-US" sz="17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 between the Relay Chain and parachains.</a:t>
            </a:r>
            <a:endParaRPr sz="1700"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Regular"/>
              <a:buChar char="●"/>
            </a:pPr>
            <a: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On the Relay Chain, DOT is the native currency.</a:t>
            </a:r>
            <a:endParaRPr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Regular"/>
              <a:buChar char="●"/>
            </a:pPr>
            <a: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DOTs are needed to acquire block inclusion in the Relay Chain.</a:t>
            </a:r>
            <a:endParaRPr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Regular"/>
              <a:buChar char="●"/>
            </a:pPr>
            <a: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Parachains are economic </a:t>
            </a:r>
            <a:b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</a:br>
            <a: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blank slates, with their own </a:t>
            </a:r>
            <a:b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</a:br>
            <a: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incentive structures that are </a:t>
            </a:r>
            <a:b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</a:br>
            <a: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independent from DOT.</a:t>
            </a:r>
            <a:endParaRPr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idx="4294967295" type="ctrTitle"/>
          </p:nvPr>
        </p:nvSpPr>
        <p:spPr>
          <a:xfrm>
            <a:off x="1890550" y="373900"/>
            <a:ext cx="4573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2200">
                <a:latin typeface="Work Sans Regular"/>
                <a:ea typeface="Work Sans Regular"/>
                <a:cs typeface="Work Sans Regular"/>
                <a:sym typeface="Work Sans Regular"/>
              </a:rPr>
              <a:t>Roles and Definitions</a:t>
            </a:r>
            <a:endParaRPr b="0" sz="46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70" name="Google Shape;170;p30"/>
          <p:cNvSpPr txBox="1"/>
          <p:nvPr/>
        </p:nvSpPr>
        <p:spPr>
          <a:xfrm>
            <a:off x="491800" y="1080125"/>
            <a:ext cx="4573800" cy="4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The Relay Chain and parachains have a number of actors.</a:t>
            </a:r>
            <a:endParaRPr sz="1700"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Regular"/>
              <a:buChar char="●"/>
            </a:pPr>
            <a:r>
              <a:rPr b="1" lang="en-US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Validators</a:t>
            </a:r>
            <a: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 are the staked entities that secure the Relay Chain and verify new parachain blocks.</a:t>
            </a:r>
            <a:endParaRPr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Regular"/>
              <a:buChar char="●"/>
            </a:pPr>
            <a:r>
              <a:rPr b="1" lang="en-US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Collators</a:t>
            </a:r>
            <a: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 are the block produces of parachains, they package the transactions and hand off the PoV blocks to validators to verify.</a:t>
            </a:r>
            <a:endParaRPr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Regular"/>
              <a:buChar char="●"/>
            </a:pPr>
            <a:r>
              <a:rPr b="1" lang="en-US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Fishermen</a:t>
            </a:r>
            <a: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 are nodes with small stake, watching one or more parachains, ensuring a collator is performing honestly.</a:t>
            </a:r>
            <a:endParaRPr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7350" y="41372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7350" y="271462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7350" y="501552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8513" y="52487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33475" y="2678350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 txBox="1"/>
          <p:nvPr/>
        </p:nvSpPr>
        <p:spPr>
          <a:xfrm>
            <a:off x="7020288" y="2060475"/>
            <a:ext cx="9852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Work Sans"/>
                <a:ea typeface="Work Sans"/>
                <a:cs typeface="Work Sans"/>
                <a:sym typeface="Work Sans"/>
              </a:rPr>
              <a:t>Validator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7155250" y="4252375"/>
            <a:ext cx="9852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Work Sans"/>
                <a:ea typeface="Work Sans"/>
                <a:cs typeface="Work Sans"/>
                <a:sym typeface="Work Sans"/>
              </a:rPr>
              <a:t>Collator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9960175" y="2060475"/>
            <a:ext cx="13431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Work Sans"/>
                <a:ea typeface="Work Sans"/>
                <a:cs typeface="Work Sans"/>
                <a:sym typeface="Work Sans"/>
              </a:rPr>
              <a:t>Relay Chain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10049425" y="4252375"/>
            <a:ext cx="116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Work Sans"/>
                <a:ea typeface="Work Sans"/>
                <a:cs typeface="Work Sans"/>
                <a:sym typeface="Work Sans"/>
              </a:rPr>
              <a:t>Parachain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0" name="Google Shape;180;p30"/>
          <p:cNvSpPr txBox="1"/>
          <p:nvPr/>
        </p:nvSpPr>
        <p:spPr>
          <a:xfrm>
            <a:off x="10003000" y="6444275"/>
            <a:ext cx="13431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Work Sans"/>
                <a:ea typeface="Work Sans"/>
                <a:cs typeface="Work Sans"/>
                <a:sym typeface="Work Sans"/>
              </a:rPr>
              <a:t>Parathread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20300" y="4831825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0"/>
          <p:cNvSpPr txBox="1"/>
          <p:nvPr/>
        </p:nvSpPr>
        <p:spPr>
          <a:xfrm>
            <a:off x="7174575" y="6444275"/>
            <a:ext cx="11202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Work Sans"/>
                <a:ea typeface="Work Sans"/>
                <a:cs typeface="Work Sans"/>
                <a:sym typeface="Work Sans"/>
              </a:rPr>
              <a:t>Fisherman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/>
        </p:nvSpPr>
        <p:spPr>
          <a:xfrm>
            <a:off x="491800" y="1080125"/>
            <a:ext cx="4573800" cy="4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One way that guarantees inclusion of blocks at every Relay Chain block is to acquire a parachain slot.</a:t>
            </a:r>
            <a:endParaRPr sz="1700"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Regular"/>
              <a:buChar char="●"/>
            </a:pPr>
            <a: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Parachains acquire slots by participating in a parachain slot auction.</a:t>
            </a:r>
            <a:b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</a:br>
            <a:endParaRPr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Regular"/>
              <a:buChar char="●"/>
            </a:pPr>
            <a: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Slot auctions are held on a rolling basis every six months.</a:t>
            </a:r>
            <a:b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</a:br>
            <a:endParaRPr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Regular"/>
              <a:buChar char="●"/>
            </a:pPr>
            <a: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Slots are acquired for a lease period of 6 - 24 months.</a:t>
            </a:r>
            <a:b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</a:br>
            <a:endParaRPr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Regular"/>
              <a:buChar char="●"/>
            </a:pPr>
            <a:r>
              <a:rPr lang="en-US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Winning bidders will have their DOTs locked for the duration of the lease period.</a:t>
            </a:r>
            <a:endParaRPr sz="1700"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88" name="Google Shape;188;p31"/>
          <p:cNvSpPr txBox="1"/>
          <p:nvPr>
            <p:ph idx="4294967295" type="ctrTitle"/>
          </p:nvPr>
        </p:nvSpPr>
        <p:spPr>
          <a:xfrm>
            <a:off x="2042950" y="373900"/>
            <a:ext cx="34131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2200">
                <a:latin typeface="Work Sans Regular"/>
                <a:ea typeface="Work Sans Regular"/>
                <a:cs typeface="Work Sans Regular"/>
                <a:sym typeface="Work Sans Regular"/>
              </a:rPr>
              <a:t>Parachain Slots</a:t>
            </a:r>
            <a:endParaRPr b="0" sz="46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189" name="Google Shape;189;p31"/>
          <p:cNvPicPr preferRelativeResize="0"/>
          <p:nvPr/>
        </p:nvPicPr>
        <p:blipFill rotWithShape="1">
          <a:blip r:embed="rId3">
            <a:alphaModFix/>
          </a:blip>
          <a:srcRect b="0" l="0" r="34361" t="17972"/>
          <a:stretch/>
        </p:blipFill>
        <p:spPr>
          <a:xfrm>
            <a:off x="7338299" y="-3157374"/>
            <a:ext cx="4853697" cy="10782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idx="4294967295" type="ctrTitle"/>
          </p:nvPr>
        </p:nvSpPr>
        <p:spPr>
          <a:xfrm>
            <a:off x="2042950" y="373900"/>
            <a:ext cx="34131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2200">
                <a:latin typeface="Work Sans Regular"/>
                <a:ea typeface="Work Sans Regular"/>
                <a:cs typeface="Work Sans Regular"/>
                <a:sym typeface="Work Sans Regular"/>
              </a:rPr>
              <a:t>Parachain Slot Auctions</a:t>
            </a:r>
            <a:endParaRPr b="0" sz="46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95" name="Google Shape;195;p32"/>
          <p:cNvSpPr/>
          <p:nvPr/>
        </p:nvSpPr>
        <p:spPr>
          <a:xfrm>
            <a:off x="4322575" y="19769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2"/>
          <p:cNvSpPr/>
          <p:nvPr/>
        </p:nvSpPr>
        <p:spPr>
          <a:xfrm>
            <a:off x="5528875" y="19769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2"/>
          <p:cNvSpPr/>
          <p:nvPr/>
        </p:nvSpPr>
        <p:spPr>
          <a:xfrm>
            <a:off x="6735175" y="19769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2"/>
          <p:cNvSpPr/>
          <p:nvPr/>
        </p:nvSpPr>
        <p:spPr>
          <a:xfrm>
            <a:off x="7941475" y="19769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"/>
          <p:cNvSpPr/>
          <p:nvPr/>
        </p:nvSpPr>
        <p:spPr>
          <a:xfrm>
            <a:off x="5528875" y="31832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2"/>
          <p:cNvSpPr/>
          <p:nvPr/>
        </p:nvSpPr>
        <p:spPr>
          <a:xfrm>
            <a:off x="6735175" y="31832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2"/>
          <p:cNvSpPr/>
          <p:nvPr/>
        </p:nvSpPr>
        <p:spPr>
          <a:xfrm>
            <a:off x="7941475" y="31832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/>
          <p:nvPr/>
        </p:nvSpPr>
        <p:spPr>
          <a:xfrm>
            <a:off x="9147775" y="31832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"/>
          <p:cNvSpPr/>
          <p:nvPr/>
        </p:nvSpPr>
        <p:spPr>
          <a:xfrm>
            <a:off x="6735175" y="43895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2"/>
          <p:cNvSpPr/>
          <p:nvPr/>
        </p:nvSpPr>
        <p:spPr>
          <a:xfrm>
            <a:off x="7941475" y="43895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9147775" y="43895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2"/>
          <p:cNvSpPr/>
          <p:nvPr/>
        </p:nvSpPr>
        <p:spPr>
          <a:xfrm>
            <a:off x="10354075" y="43895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32"/>
          <p:cNvCxnSpPr/>
          <p:nvPr/>
        </p:nvCxnSpPr>
        <p:spPr>
          <a:xfrm>
            <a:off x="9237075" y="2580100"/>
            <a:ext cx="53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32"/>
          <p:cNvCxnSpPr/>
          <p:nvPr/>
        </p:nvCxnSpPr>
        <p:spPr>
          <a:xfrm>
            <a:off x="10521625" y="3786400"/>
            <a:ext cx="53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32"/>
          <p:cNvCxnSpPr/>
          <p:nvPr/>
        </p:nvCxnSpPr>
        <p:spPr>
          <a:xfrm>
            <a:off x="11655900" y="4992700"/>
            <a:ext cx="53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32"/>
          <p:cNvCxnSpPr/>
          <p:nvPr/>
        </p:nvCxnSpPr>
        <p:spPr>
          <a:xfrm>
            <a:off x="4308625" y="1664225"/>
            <a:ext cx="1234200" cy="0"/>
          </a:xfrm>
          <a:prstGeom prst="straightConnector1">
            <a:avLst/>
          </a:prstGeom>
          <a:noFill/>
          <a:ln cap="flat" cmpd="sng" w="9525">
            <a:solidFill>
              <a:srgbClr val="E6007A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11" name="Google Shape;211;p32"/>
          <p:cNvSpPr txBox="1"/>
          <p:nvPr/>
        </p:nvSpPr>
        <p:spPr>
          <a:xfrm>
            <a:off x="4210850" y="1308775"/>
            <a:ext cx="21333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007A"/>
                </a:solidFill>
                <a:latin typeface="Work Sans"/>
                <a:ea typeface="Work Sans"/>
                <a:cs typeface="Work Sans"/>
                <a:sym typeface="Work Sans"/>
              </a:rPr>
              <a:t>six months</a:t>
            </a:r>
            <a:endParaRPr>
              <a:solidFill>
                <a:srgbClr val="E6007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212" name="Google Shape;212;p32"/>
          <p:cNvGraphicFramePr/>
          <p:nvPr/>
        </p:nvGraphicFramePr>
        <p:xfrm>
          <a:off x="430100" y="146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{42526AC1-2B44-4093-ACA8-5BF7E0F778B4}</a:tableStyleId>
              </a:tblPr>
              <a:tblGrid>
                <a:gridCol w="1042475"/>
                <a:gridCol w="1042475"/>
                <a:gridCol w="1042475"/>
              </a:tblGrid>
              <a:tr h="74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Bidder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Bid Amount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Lease Periods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2"/>
                          </a:solidFill>
                        </a:rPr>
                        <a:t>Alice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 DOTs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(0, 3)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3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1"/>
                          </a:solidFill>
                        </a:rPr>
                        <a:t>Bob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70 DOTs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50 DOTs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(0,3)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(0,1)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6"/>
                          </a:solidFill>
                        </a:rPr>
                        <a:t>Charlie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 DOTs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(2,3)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idx="4294967295" type="ctrTitle"/>
          </p:nvPr>
        </p:nvSpPr>
        <p:spPr>
          <a:xfrm>
            <a:off x="2042950" y="373900"/>
            <a:ext cx="34131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2200">
                <a:latin typeface="Work Sans Regular"/>
                <a:ea typeface="Work Sans Regular"/>
                <a:cs typeface="Work Sans Regular"/>
                <a:sym typeface="Work Sans Regular"/>
              </a:rPr>
              <a:t>Parachain Slot Auctions</a:t>
            </a:r>
            <a:endParaRPr b="0" sz="46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218" name="Google Shape;218;p33"/>
          <p:cNvSpPr/>
          <p:nvPr/>
        </p:nvSpPr>
        <p:spPr>
          <a:xfrm>
            <a:off x="4322575" y="1976950"/>
            <a:ext cx="1206300" cy="1206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/>
          <p:nvPr/>
        </p:nvSpPr>
        <p:spPr>
          <a:xfrm>
            <a:off x="5528875" y="1976950"/>
            <a:ext cx="1206300" cy="1206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6735175" y="1976950"/>
            <a:ext cx="1206300" cy="1206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3"/>
          <p:cNvSpPr/>
          <p:nvPr/>
        </p:nvSpPr>
        <p:spPr>
          <a:xfrm>
            <a:off x="7941475" y="1976950"/>
            <a:ext cx="1206300" cy="1206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3"/>
          <p:cNvSpPr/>
          <p:nvPr/>
        </p:nvSpPr>
        <p:spPr>
          <a:xfrm>
            <a:off x="5528875" y="31832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3"/>
          <p:cNvSpPr/>
          <p:nvPr/>
        </p:nvSpPr>
        <p:spPr>
          <a:xfrm>
            <a:off x="6735175" y="31832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3"/>
          <p:cNvSpPr/>
          <p:nvPr/>
        </p:nvSpPr>
        <p:spPr>
          <a:xfrm>
            <a:off x="7941475" y="31832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3"/>
          <p:cNvSpPr/>
          <p:nvPr/>
        </p:nvSpPr>
        <p:spPr>
          <a:xfrm>
            <a:off x="9147775" y="31832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3"/>
          <p:cNvSpPr/>
          <p:nvPr/>
        </p:nvSpPr>
        <p:spPr>
          <a:xfrm>
            <a:off x="6735175" y="43895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3"/>
          <p:cNvSpPr/>
          <p:nvPr/>
        </p:nvSpPr>
        <p:spPr>
          <a:xfrm>
            <a:off x="7941475" y="43895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3"/>
          <p:cNvSpPr/>
          <p:nvPr/>
        </p:nvSpPr>
        <p:spPr>
          <a:xfrm>
            <a:off x="9147775" y="43895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3"/>
          <p:cNvSpPr/>
          <p:nvPr/>
        </p:nvSpPr>
        <p:spPr>
          <a:xfrm>
            <a:off x="10354075" y="43895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p33"/>
          <p:cNvCxnSpPr/>
          <p:nvPr/>
        </p:nvCxnSpPr>
        <p:spPr>
          <a:xfrm>
            <a:off x="9237075" y="2580100"/>
            <a:ext cx="53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33"/>
          <p:cNvCxnSpPr/>
          <p:nvPr/>
        </p:nvCxnSpPr>
        <p:spPr>
          <a:xfrm>
            <a:off x="10521625" y="3786400"/>
            <a:ext cx="53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33"/>
          <p:cNvCxnSpPr/>
          <p:nvPr/>
        </p:nvCxnSpPr>
        <p:spPr>
          <a:xfrm>
            <a:off x="11655900" y="4992700"/>
            <a:ext cx="53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33"/>
          <p:cNvCxnSpPr/>
          <p:nvPr/>
        </p:nvCxnSpPr>
        <p:spPr>
          <a:xfrm>
            <a:off x="4308625" y="1664225"/>
            <a:ext cx="1234200" cy="0"/>
          </a:xfrm>
          <a:prstGeom prst="straightConnector1">
            <a:avLst/>
          </a:prstGeom>
          <a:noFill/>
          <a:ln cap="flat" cmpd="sng" w="9525">
            <a:solidFill>
              <a:srgbClr val="E6007A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34" name="Google Shape;234;p33"/>
          <p:cNvSpPr txBox="1"/>
          <p:nvPr/>
        </p:nvSpPr>
        <p:spPr>
          <a:xfrm>
            <a:off x="4210850" y="1308775"/>
            <a:ext cx="21333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007A"/>
                </a:solidFill>
                <a:latin typeface="Work Sans"/>
                <a:ea typeface="Work Sans"/>
                <a:cs typeface="Work Sans"/>
                <a:sym typeface="Work Sans"/>
              </a:rPr>
              <a:t>six months</a:t>
            </a:r>
            <a:endParaRPr>
              <a:solidFill>
                <a:srgbClr val="E6007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235" name="Google Shape;235;p33"/>
          <p:cNvGraphicFramePr/>
          <p:nvPr/>
        </p:nvGraphicFramePr>
        <p:xfrm>
          <a:off x="430100" y="146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{42526AC1-2B44-4093-ACA8-5BF7E0F778B4}</a:tableStyleId>
              </a:tblPr>
              <a:tblGrid>
                <a:gridCol w="1042475"/>
                <a:gridCol w="1042475"/>
                <a:gridCol w="1042475"/>
              </a:tblGrid>
              <a:tr h="74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Bidder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Bid Amount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Lease Periods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2"/>
                          </a:solidFill>
                        </a:rPr>
                        <a:t>Alice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 DOTs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(0, 3)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3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trike="sngStrike">
                          <a:solidFill>
                            <a:schemeClr val="accent1"/>
                          </a:solidFill>
                        </a:rPr>
                        <a:t>Bob</a:t>
                      </a:r>
                      <a:endParaRPr strike="sng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trike="sngStrike"/>
                        <a:t>50 DOTs</a:t>
                      </a:r>
                      <a:endParaRPr strike="sng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trike="sngStrike"/>
                        <a:t>(0,1)</a:t>
                      </a:r>
                      <a:endParaRPr strike="sng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trike="sngStrike">
                          <a:solidFill>
                            <a:schemeClr val="accent6"/>
                          </a:solidFill>
                        </a:rPr>
                        <a:t>Charlie</a:t>
                      </a:r>
                      <a:endParaRPr strike="sng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trike="sngStrike"/>
                        <a:t>60 DOTs</a:t>
                      </a:r>
                      <a:endParaRPr strike="sng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trike="sngStrike"/>
                        <a:t>(2,3)</a:t>
                      </a:r>
                      <a:endParaRPr strike="sng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idx="4294967295" type="ctrTitle"/>
          </p:nvPr>
        </p:nvSpPr>
        <p:spPr>
          <a:xfrm>
            <a:off x="2042950" y="373900"/>
            <a:ext cx="34131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2200">
                <a:latin typeface="Work Sans Regular"/>
                <a:ea typeface="Work Sans Regular"/>
                <a:cs typeface="Work Sans Regular"/>
                <a:sym typeface="Work Sans Regular"/>
              </a:rPr>
              <a:t>Parachain Slot Auctions</a:t>
            </a:r>
            <a:endParaRPr b="0" sz="46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241" name="Google Shape;241;p34"/>
          <p:cNvSpPr/>
          <p:nvPr/>
        </p:nvSpPr>
        <p:spPr>
          <a:xfrm>
            <a:off x="4322575" y="1976950"/>
            <a:ext cx="1206300" cy="1206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4"/>
          <p:cNvSpPr/>
          <p:nvPr/>
        </p:nvSpPr>
        <p:spPr>
          <a:xfrm>
            <a:off x="5528875" y="1976950"/>
            <a:ext cx="1206300" cy="1206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4"/>
          <p:cNvSpPr/>
          <p:nvPr/>
        </p:nvSpPr>
        <p:spPr>
          <a:xfrm>
            <a:off x="6735175" y="1976950"/>
            <a:ext cx="1206300" cy="1206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4"/>
          <p:cNvSpPr/>
          <p:nvPr/>
        </p:nvSpPr>
        <p:spPr>
          <a:xfrm>
            <a:off x="7941475" y="1976950"/>
            <a:ext cx="1206300" cy="1206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4"/>
          <p:cNvSpPr/>
          <p:nvPr/>
        </p:nvSpPr>
        <p:spPr>
          <a:xfrm>
            <a:off x="5528875" y="3183250"/>
            <a:ext cx="1206300" cy="1206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4"/>
          <p:cNvSpPr/>
          <p:nvPr/>
        </p:nvSpPr>
        <p:spPr>
          <a:xfrm>
            <a:off x="6735175" y="3183250"/>
            <a:ext cx="1206300" cy="1206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4"/>
          <p:cNvSpPr/>
          <p:nvPr/>
        </p:nvSpPr>
        <p:spPr>
          <a:xfrm>
            <a:off x="7941475" y="3183250"/>
            <a:ext cx="1206300" cy="1206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4"/>
          <p:cNvSpPr/>
          <p:nvPr/>
        </p:nvSpPr>
        <p:spPr>
          <a:xfrm>
            <a:off x="9147775" y="3183250"/>
            <a:ext cx="1206300" cy="1206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4"/>
          <p:cNvSpPr/>
          <p:nvPr/>
        </p:nvSpPr>
        <p:spPr>
          <a:xfrm>
            <a:off x="6735175" y="43895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4"/>
          <p:cNvSpPr/>
          <p:nvPr/>
        </p:nvSpPr>
        <p:spPr>
          <a:xfrm>
            <a:off x="7941475" y="43895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"/>
          <p:cNvSpPr/>
          <p:nvPr/>
        </p:nvSpPr>
        <p:spPr>
          <a:xfrm>
            <a:off x="9147775" y="43895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4"/>
          <p:cNvSpPr/>
          <p:nvPr/>
        </p:nvSpPr>
        <p:spPr>
          <a:xfrm>
            <a:off x="10354075" y="43895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34"/>
          <p:cNvCxnSpPr/>
          <p:nvPr/>
        </p:nvCxnSpPr>
        <p:spPr>
          <a:xfrm>
            <a:off x="9237075" y="2580100"/>
            <a:ext cx="53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p34"/>
          <p:cNvCxnSpPr/>
          <p:nvPr/>
        </p:nvCxnSpPr>
        <p:spPr>
          <a:xfrm>
            <a:off x="10521625" y="3786400"/>
            <a:ext cx="53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34"/>
          <p:cNvCxnSpPr/>
          <p:nvPr/>
        </p:nvCxnSpPr>
        <p:spPr>
          <a:xfrm>
            <a:off x="11655900" y="4992700"/>
            <a:ext cx="53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34"/>
          <p:cNvCxnSpPr/>
          <p:nvPr/>
        </p:nvCxnSpPr>
        <p:spPr>
          <a:xfrm>
            <a:off x="4308625" y="1664225"/>
            <a:ext cx="1234200" cy="0"/>
          </a:xfrm>
          <a:prstGeom prst="straightConnector1">
            <a:avLst/>
          </a:prstGeom>
          <a:noFill/>
          <a:ln cap="flat" cmpd="sng" w="9525">
            <a:solidFill>
              <a:srgbClr val="E6007A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57" name="Google Shape;257;p34"/>
          <p:cNvSpPr txBox="1"/>
          <p:nvPr/>
        </p:nvSpPr>
        <p:spPr>
          <a:xfrm>
            <a:off x="4210850" y="1308775"/>
            <a:ext cx="21333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007A"/>
                </a:solidFill>
                <a:latin typeface="Work Sans"/>
                <a:ea typeface="Work Sans"/>
                <a:cs typeface="Work Sans"/>
                <a:sym typeface="Work Sans"/>
              </a:rPr>
              <a:t>six months</a:t>
            </a:r>
            <a:endParaRPr>
              <a:solidFill>
                <a:srgbClr val="E6007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258" name="Google Shape;258;p34"/>
          <p:cNvGraphicFramePr/>
          <p:nvPr/>
        </p:nvGraphicFramePr>
        <p:xfrm>
          <a:off x="430100" y="146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{42526AC1-2B44-4093-ACA8-5BF7E0F778B4}</a:tableStyleId>
              </a:tblPr>
              <a:tblGrid>
                <a:gridCol w="1042475"/>
                <a:gridCol w="1042475"/>
                <a:gridCol w="1042475"/>
              </a:tblGrid>
              <a:tr h="74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Bidder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Bid Amount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Lease Periods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trike="sngStrike">
                          <a:solidFill>
                            <a:schemeClr val="accent2"/>
                          </a:solidFill>
                        </a:rPr>
                        <a:t>Alice</a:t>
                      </a:r>
                      <a:endParaRPr strike="sngStrike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trike="sngStrike"/>
                        <a:t>100 DOTs</a:t>
                      </a:r>
                      <a:endParaRPr strike="sng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trike="sngStrike"/>
                        <a:t>(0, 3)</a:t>
                      </a:r>
                      <a:endParaRPr strike="sng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3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>
            <p:ph idx="4294967295" type="ctrTitle"/>
          </p:nvPr>
        </p:nvSpPr>
        <p:spPr>
          <a:xfrm>
            <a:off x="2042950" y="373900"/>
            <a:ext cx="34131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2200">
                <a:latin typeface="Work Sans Regular"/>
                <a:ea typeface="Work Sans Regular"/>
                <a:cs typeface="Work Sans Regular"/>
                <a:sym typeface="Work Sans Regular"/>
              </a:rPr>
              <a:t>Parachain Slot Auctions</a:t>
            </a:r>
            <a:endParaRPr b="0" sz="46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264" name="Google Shape;264;p35"/>
          <p:cNvSpPr/>
          <p:nvPr/>
        </p:nvSpPr>
        <p:spPr>
          <a:xfrm>
            <a:off x="4322575" y="1976950"/>
            <a:ext cx="1206300" cy="1206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5"/>
          <p:cNvSpPr/>
          <p:nvPr/>
        </p:nvSpPr>
        <p:spPr>
          <a:xfrm>
            <a:off x="5528875" y="1976950"/>
            <a:ext cx="1206300" cy="1206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5"/>
          <p:cNvSpPr/>
          <p:nvPr/>
        </p:nvSpPr>
        <p:spPr>
          <a:xfrm>
            <a:off x="6735175" y="1976950"/>
            <a:ext cx="1206300" cy="1206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5"/>
          <p:cNvSpPr/>
          <p:nvPr/>
        </p:nvSpPr>
        <p:spPr>
          <a:xfrm>
            <a:off x="7941475" y="1976950"/>
            <a:ext cx="1206300" cy="1206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5"/>
          <p:cNvSpPr/>
          <p:nvPr/>
        </p:nvSpPr>
        <p:spPr>
          <a:xfrm>
            <a:off x="5528875" y="3183250"/>
            <a:ext cx="1206300" cy="1206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5"/>
          <p:cNvSpPr/>
          <p:nvPr/>
        </p:nvSpPr>
        <p:spPr>
          <a:xfrm>
            <a:off x="6735175" y="3183250"/>
            <a:ext cx="1206300" cy="1206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5"/>
          <p:cNvSpPr/>
          <p:nvPr/>
        </p:nvSpPr>
        <p:spPr>
          <a:xfrm>
            <a:off x="7941475" y="3183250"/>
            <a:ext cx="1206300" cy="1206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5"/>
          <p:cNvSpPr/>
          <p:nvPr/>
        </p:nvSpPr>
        <p:spPr>
          <a:xfrm>
            <a:off x="9147775" y="3183250"/>
            <a:ext cx="1206300" cy="1206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/>
          <p:nvPr/>
        </p:nvSpPr>
        <p:spPr>
          <a:xfrm>
            <a:off x="6735175" y="43895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5"/>
          <p:cNvSpPr/>
          <p:nvPr/>
        </p:nvSpPr>
        <p:spPr>
          <a:xfrm>
            <a:off x="7941475" y="43895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9147775" y="43895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5"/>
          <p:cNvSpPr/>
          <p:nvPr/>
        </p:nvSpPr>
        <p:spPr>
          <a:xfrm>
            <a:off x="10354075" y="4389550"/>
            <a:ext cx="12063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6" name="Google Shape;276;p35"/>
          <p:cNvCxnSpPr/>
          <p:nvPr/>
        </p:nvCxnSpPr>
        <p:spPr>
          <a:xfrm>
            <a:off x="9237075" y="2580100"/>
            <a:ext cx="53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35"/>
          <p:cNvCxnSpPr/>
          <p:nvPr/>
        </p:nvCxnSpPr>
        <p:spPr>
          <a:xfrm>
            <a:off x="10521625" y="3786400"/>
            <a:ext cx="53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35"/>
          <p:cNvCxnSpPr/>
          <p:nvPr/>
        </p:nvCxnSpPr>
        <p:spPr>
          <a:xfrm>
            <a:off x="11655900" y="4992700"/>
            <a:ext cx="53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Google Shape;279;p35"/>
          <p:cNvCxnSpPr/>
          <p:nvPr/>
        </p:nvCxnSpPr>
        <p:spPr>
          <a:xfrm>
            <a:off x="4308625" y="1664225"/>
            <a:ext cx="1234200" cy="0"/>
          </a:xfrm>
          <a:prstGeom prst="straightConnector1">
            <a:avLst/>
          </a:prstGeom>
          <a:noFill/>
          <a:ln cap="flat" cmpd="sng" w="9525">
            <a:solidFill>
              <a:srgbClr val="E6007A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80" name="Google Shape;280;p35"/>
          <p:cNvSpPr txBox="1"/>
          <p:nvPr/>
        </p:nvSpPr>
        <p:spPr>
          <a:xfrm>
            <a:off x="4210850" y="1308775"/>
            <a:ext cx="21333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007A"/>
                </a:solidFill>
                <a:latin typeface="Work Sans"/>
                <a:ea typeface="Work Sans"/>
                <a:cs typeface="Work Sans"/>
                <a:sym typeface="Work Sans"/>
              </a:rPr>
              <a:t>six months</a:t>
            </a:r>
            <a:endParaRPr>
              <a:solidFill>
                <a:srgbClr val="E6007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281" name="Google Shape;281;p35"/>
          <p:cNvGraphicFramePr/>
          <p:nvPr/>
        </p:nvGraphicFramePr>
        <p:xfrm>
          <a:off x="430100" y="146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{42526AC1-2B44-4093-ACA8-5BF7E0F778B4}</a:tableStyleId>
              </a:tblPr>
              <a:tblGrid>
                <a:gridCol w="1042475"/>
                <a:gridCol w="1042475"/>
                <a:gridCol w="1042475"/>
              </a:tblGrid>
              <a:tr h="74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Bidder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Bid Amount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Lease Periods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1"/>
                          </a:solidFill>
                        </a:rPr>
                        <a:t>Bob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200 DOTs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(2,5)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3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